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708" r:id="rId2"/>
  </p:sldMasterIdLst>
  <p:notesMasterIdLst>
    <p:notesMasterId r:id="rId28"/>
  </p:notesMasterIdLst>
  <p:handoutMasterIdLst>
    <p:handoutMasterId r:id="rId29"/>
  </p:handoutMasterIdLst>
  <p:sldIdLst>
    <p:sldId id="374" r:id="rId3"/>
    <p:sldId id="382" r:id="rId4"/>
    <p:sldId id="388" r:id="rId5"/>
    <p:sldId id="436" r:id="rId6"/>
    <p:sldId id="437" r:id="rId7"/>
    <p:sldId id="438" r:id="rId8"/>
    <p:sldId id="414" r:id="rId9"/>
    <p:sldId id="415" r:id="rId10"/>
    <p:sldId id="434" r:id="rId11"/>
    <p:sldId id="435" r:id="rId12"/>
    <p:sldId id="432" r:id="rId13"/>
    <p:sldId id="433" r:id="rId14"/>
    <p:sldId id="419" r:id="rId15"/>
    <p:sldId id="420" r:id="rId16"/>
    <p:sldId id="444" r:id="rId17"/>
    <p:sldId id="445" r:id="rId18"/>
    <p:sldId id="430" r:id="rId19"/>
    <p:sldId id="448" r:id="rId20"/>
    <p:sldId id="424" r:id="rId21"/>
    <p:sldId id="425" r:id="rId22"/>
    <p:sldId id="439" r:id="rId23"/>
    <p:sldId id="440" r:id="rId24"/>
    <p:sldId id="441" r:id="rId25"/>
    <p:sldId id="442" r:id="rId26"/>
    <p:sldId id="364" r:id="rId27"/>
  </p:sldIdLst>
  <p:sldSz cx="9144000" cy="6858000" type="screen4x3"/>
  <p:notesSz cx="6799263" cy="99298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aure DULAURANS" initials="LD"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99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Style moyen 3 - Accentuation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48" autoAdjust="0"/>
    <p:restoredTop sz="70541" autoAdjust="0"/>
  </p:normalViewPr>
  <p:slideViewPr>
    <p:cSldViewPr>
      <p:cViewPr>
        <p:scale>
          <a:sx n="100" d="100"/>
          <a:sy n="100" d="100"/>
        </p:scale>
        <p:origin x="-1866" y="-72"/>
      </p:cViewPr>
      <p:guideLst>
        <p:guide orient="horz" pos="2160"/>
        <p:guide pos="2880"/>
      </p:guideLst>
    </p:cSldViewPr>
  </p:slideViewPr>
  <p:notesTextViewPr>
    <p:cViewPr>
      <p:scale>
        <a:sx n="33" d="100"/>
        <a:sy n="33" d="100"/>
      </p:scale>
      <p:origin x="0" y="0"/>
    </p:cViewPr>
  </p:notesTextViewPr>
  <p:sorterViewPr>
    <p:cViewPr>
      <p:scale>
        <a:sx n="100" d="100"/>
        <a:sy n="100" d="100"/>
      </p:scale>
      <p:origin x="0" y="0"/>
    </p:cViewPr>
  </p:sorterViewPr>
  <p:notesViewPr>
    <p:cSldViewPr>
      <p:cViewPr varScale="1">
        <p:scale>
          <a:sx n="78" d="100"/>
          <a:sy n="78" d="100"/>
        </p:scale>
        <p:origin x="-3954" y="-9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commentAuthors" Target="commentAuthor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347" cy="496491"/>
          </a:xfrm>
          <a:prstGeom prst="rect">
            <a:avLst/>
          </a:prstGeom>
        </p:spPr>
        <p:txBody>
          <a:bodyPr vert="horz" lIns="92172" tIns="46086" rIns="92172" bIns="46086" rtlCol="0"/>
          <a:lstStyle>
            <a:lvl1pPr algn="l">
              <a:defRPr sz="1200"/>
            </a:lvl1pPr>
          </a:lstStyle>
          <a:p>
            <a:endParaRPr lang="fr-FR"/>
          </a:p>
        </p:txBody>
      </p:sp>
      <p:sp>
        <p:nvSpPr>
          <p:cNvPr id="3" name="Espace réservé de la date 2"/>
          <p:cNvSpPr>
            <a:spLocks noGrp="1"/>
          </p:cNvSpPr>
          <p:nvPr>
            <p:ph type="dt" sz="quarter" idx="1"/>
          </p:nvPr>
        </p:nvSpPr>
        <p:spPr>
          <a:xfrm>
            <a:off x="3851343" y="0"/>
            <a:ext cx="2946347" cy="496491"/>
          </a:xfrm>
          <a:prstGeom prst="rect">
            <a:avLst/>
          </a:prstGeom>
        </p:spPr>
        <p:txBody>
          <a:bodyPr vert="horz" lIns="92172" tIns="46086" rIns="92172" bIns="46086" rtlCol="0"/>
          <a:lstStyle>
            <a:lvl1pPr algn="r">
              <a:defRPr sz="1200"/>
            </a:lvl1pPr>
          </a:lstStyle>
          <a:p>
            <a:fld id="{08BBBEB6-0C3E-4405-BAFC-70F96AD1CB7F}" type="datetimeFigureOut">
              <a:rPr lang="fr-FR" smtClean="0"/>
              <a:t>03/06/2020</a:t>
            </a:fld>
            <a:endParaRPr lang="fr-FR"/>
          </a:p>
        </p:txBody>
      </p:sp>
      <p:sp>
        <p:nvSpPr>
          <p:cNvPr id="4" name="Espace réservé du pied de page 3"/>
          <p:cNvSpPr>
            <a:spLocks noGrp="1"/>
          </p:cNvSpPr>
          <p:nvPr>
            <p:ph type="ftr" sz="quarter" idx="2"/>
          </p:nvPr>
        </p:nvSpPr>
        <p:spPr>
          <a:xfrm>
            <a:off x="0" y="9431599"/>
            <a:ext cx="2946347" cy="496491"/>
          </a:xfrm>
          <a:prstGeom prst="rect">
            <a:avLst/>
          </a:prstGeom>
        </p:spPr>
        <p:txBody>
          <a:bodyPr vert="horz" lIns="92172" tIns="46086" rIns="92172" bIns="46086"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1343" y="9431599"/>
            <a:ext cx="2946347" cy="496491"/>
          </a:xfrm>
          <a:prstGeom prst="rect">
            <a:avLst/>
          </a:prstGeom>
        </p:spPr>
        <p:txBody>
          <a:bodyPr vert="horz" lIns="92172" tIns="46086" rIns="92172" bIns="46086" rtlCol="0" anchor="b"/>
          <a:lstStyle>
            <a:lvl1pPr algn="r">
              <a:defRPr sz="1200"/>
            </a:lvl1pPr>
          </a:lstStyle>
          <a:p>
            <a:fld id="{3706436A-423E-4CE4-AFBF-220E96179215}" type="slidenum">
              <a:rPr lang="fr-FR" smtClean="0"/>
              <a:t>‹N°›</a:t>
            </a:fld>
            <a:endParaRPr lang="fr-FR"/>
          </a:p>
        </p:txBody>
      </p:sp>
    </p:spTree>
    <p:extLst>
      <p:ext uri="{BB962C8B-B14F-4D97-AF65-F5344CB8AC3E}">
        <p14:creationId xmlns:p14="http://schemas.microsoft.com/office/powerpoint/2010/main" val="40762546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347" cy="496491"/>
          </a:xfrm>
          <a:prstGeom prst="rect">
            <a:avLst/>
          </a:prstGeom>
        </p:spPr>
        <p:txBody>
          <a:bodyPr vert="horz" lIns="92172" tIns="46086" rIns="92172" bIns="46086" rtlCol="0"/>
          <a:lstStyle>
            <a:lvl1pPr algn="l">
              <a:defRPr sz="1200"/>
            </a:lvl1pPr>
          </a:lstStyle>
          <a:p>
            <a:endParaRPr lang="fr-FR"/>
          </a:p>
        </p:txBody>
      </p:sp>
      <p:sp>
        <p:nvSpPr>
          <p:cNvPr id="3" name="Espace réservé de la date 2"/>
          <p:cNvSpPr>
            <a:spLocks noGrp="1"/>
          </p:cNvSpPr>
          <p:nvPr>
            <p:ph type="dt" idx="1"/>
          </p:nvPr>
        </p:nvSpPr>
        <p:spPr>
          <a:xfrm>
            <a:off x="3851343" y="0"/>
            <a:ext cx="2946347" cy="496491"/>
          </a:xfrm>
          <a:prstGeom prst="rect">
            <a:avLst/>
          </a:prstGeom>
        </p:spPr>
        <p:txBody>
          <a:bodyPr vert="horz" lIns="92172" tIns="46086" rIns="92172" bIns="46086" rtlCol="0"/>
          <a:lstStyle>
            <a:lvl1pPr algn="r">
              <a:defRPr sz="1200"/>
            </a:lvl1pPr>
          </a:lstStyle>
          <a:p>
            <a:fld id="{3E6A6DEF-7B4C-45F5-A450-2F6F2B734E01}" type="datetimeFigureOut">
              <a:rPr lang="fr-FR" smtClean="0"/>
              <a:t>03/06/2020</a:t>
            </a:fld>
            <a:endParaRPr lang="fr-FR"/>
          </a:p>
        </p:txBody>
      </p:sp>
      <p:sp>
        <p:nvSpPr>
          <p:cNvPr id="4" name="Espace réservé de l'image des diapositives 3"/>
          <p:cNvSpPr>
            <a:spLocks noGrp="1" noRot="1" noChangeAspect="1"/>
          </p:cNvSpPr>
          <p:nvPr>
            <p:ph type="sldImg" idx="2"/>
          </p:nvPr>
        </p:nvSpPr>
        <p:spPr>
          <a:xfrm>
            <a:off x="915988" y="744538"/>
            <a:ext cx="4967287" cy="3724275"/>
          </a:xfrm>
          <a:prstGeom prst="rect">
            <a:avLst/>
          </a:prstGeom>
          <a:noFill/>
          <a:ln w="12700">
            <a:solidFill>
              <a:prstClr val="black"/>
            </a:solidFill>
          </a:ln>
        </p:spPr>
        <p:txBody>
          <a:bodyPr vert="horz" lIns="92172" tIns="46086" rIns="92172" bIns="46086" rtlCol="0" anchor="ctr"/>
          <a:lstStyle/>
          <a:p>
            <a:endParaRPr lang="fr-FR"/>
          </a:p>
        </p:txBody>
      </p:sp>
      <p:sp>
        <p:nvSpPr>
          <p:cNvPr id="5" name="Espace réservé des commentaires 4"/>
          <p:cNvSpPr>
            <a:spLocks noGrp="1"/>
          </p:cNvSpPr>
          <p:nvPr>
            <p:ph type="body" sz="quarter" idx="3"/>
          </p:nvPr>
        </p:nvSpPr>
        <p:spPr>
          <a:xfrm>
            <a:off x="679927" y="4716662"/>
            <a:ext cx="5439410" cy="4468416"/>
          </a:xfrm>
          <a:prstGeom prst="rect">
            <a:avLst/>
          </a:prstGeom>
        </p:spPr>
        <p:txBody>
          <a:bodyPr vert="horz" lIns="92172" tIns="46086" rIns="92172" bIns="46086"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31599"/>
            <a:ext cx="2946347" cy="496491"/>
          </a:xfrm>
          <a:prstGeom prst="rect">
            <a:avLst/>
          </a:prstGeom>
        </p:spPr>
        <p:txBody>
          <a:bodyPr vert="horz" lIns="92172" tIns="46086" rIns="92172" bIns="46086"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1343" y="9431599"/>
            <a:ext cx="2946347" cy="496491"/>
          </a:xfrm>
          <a:prstGeom prst="rect">
            <a:avLst/>
          </a:prstGeom>
        </p:spPr>
        <p:txBody>
          <a:bodyPr vert="horz" lIns="92172" tIns="46086" rIns="92172" bIns="46086" rtlCol="0" anchor="b"/>
          <a:lstStyle>
            <a:lvl1pPr algn="r">
              <a:defRPr sz="1200"/>
            </a:lvl1pPr>
          </a:lstStyle>
          <a:p>
            <a:fld id="{DF7687C6-E8F8-4277-84E5-756F21E72057}" type="slidenum">
              <a:rPr lang="fr-FR" smtClean="0"/>
              <a:t>‹N°›</a:t>
            </a:fld>
            <a:endParaRPr lang="fr-FR"/>
          </a:p>
        </p:txBody>
      </p:sp>
    </p:spTree>
    <p:extLst>
      <p:ext uri="{BB962C8B-B14F-4D97-AF65-F5344CB8AC3E}">
        <p14:creationId xmlns:p14="http://schemas.microsoft.com/office/powerpoint/2010/main" val="15326704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file:///\\srvfichiers\cm-381\Classement\Dossiers%20de%20classement\T9%20-%20FORMATION\T9N7%20-%20Formations%20dipl&#244;mantes\Covid-19%20Guides%20m&#233;thodologiques%20examens"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l" fontAlgn="b"/>
            <a:endParaRPr lang="fr-FR" sz="2800" dirty="0" smtClean="0">
              <a:latin typeface="Arial" pitchFamily="34" charset="0"/>
              <a:cs typeface="Arial" pitchFamily="34" charset="0"/>
            </a:endParaRPr>
          </a:p>
        </p:txBody>
      </p:sp>
      <p:sp>
        <p:nvSpPr>
          <p:cNvPr id="4" name="Espace réservé du numéro de diapositive 3"/>
          <p:cNvSpPr>
            <a:spLocks noGrp="1"/>
          </p:cNvSpPr>
          <p:nvPr>
            <p:ph type="sldNum" sz="quarter" idx="10"/>
          </p:nvPr>
        </p:nvSpPr>
        <p:spPr/>
        <p:txBody>
          <a:bodyPr/>
          <a:lstStyle/>
          <a:p>
            <a:fld id="{A03FDC71-F374-442B-AA30-402A31FD0B51}" type="slidenum">
              <a:rPr lang="fr-FR" smtClean="0"/>
              <a:t>4</a:t>
            </a:fld>
            <a:endParaRPr lang="fr-FR"/>
          </a:p>
        </p:txBody>
      </p:sp>
    </p:spTree>
    <p:extLst>
      <p:ext uri="{BB962C8B-B14F-4D97-AF65-F5344CB8AC3E}">
        <p14:creationId xmlns:p14="http://schemas.microsoft.com/office/powerpoint/2010/main" val="33655713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03FDC71-F374-442B-AA30-402A31FD0B51}" type="slidenum">
              <a:rPr lang="fr-FR" smtClean="0"/>
              <a:t>5</a:t>
            </a:fld>
            <a:endParaRPr lang="fr-FR"/>
          </a:p>
        </p:txBody>
      </p:sp>
    </p:spTree>
    <p:extLst>
      <p:ext uri="{BB962C8B-B14F-4D97-AF65-F5344CB8AC3E}">
        <p14:creationId xmlns:p14="http://schemas.microsoft.com/office/powerpoint/2010/main" val="10065261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l" fontAlgn="b"/>
            <a:r>
              <a:rPr lang="fr-FR" sz="4000" dirty="0" smtClean="0">
                <a:latin typeface="Arial" pitchFamily="34" charset="0"/>
                <a:cs typeface="Arial" pitchFamily="34" charset="0"/>
              </a:rPr>
              <a:t>Offres 2018 : détails : </a:t>
            </a:r>
            <a:r>
              <a:rPr lang="fr-FR" sz="4000" b="0" i="0" u="none" strike="noStrike" dirty="0" smtClean="0">
                <a:solidFill>
                  <a:schemeClr val="tx1"/>
                </a:solidFill>
                <a:effectLst/>
                <a:latin typeface="+mn-lt"/>
              </a:rPr>
              <a:t>300</a:t>
            </a:r>
            <a:r>
              <a:rPr lang="fr-FR" sz="4000" b="0" i="0" u="none" strike="noStrike" baseline="0" dirty="0" smtClean="0">
                <a:solidFill>
                  <a:schemeClr val="tx1"/>
                </a:solidFill>
                <a:effectLst/>
                <a:latin typeface="+mn-lt"/>
              </a:rPr>
              <a:t> (mi avril) / 387 (début juin)</a:t>
            </a:r>
          </a:p>
          <a:p>
            <a:pPr marL="0" marR="0" indent="0" algn="l" defTabSz="914400" rtl="0" eaLnBrk="1" fontAlgn="auto" latinLnBrk="0" hangingPunct="1">
              <a:lnSpc>
                <a:spcPct val="100000"/>
              </a:lnSpc>
              <a:spcBef>
                <a:spcPct val="0"/>
              </a:spcBef>
              <a:spcAft>
                <a:spcPts val="0"/>
              </a:spcAft>
              <a:buClrTx/>
              <a:buSzTx/>
              <a:buFontTx/>
              <a:buNone/>
              <a:tabLst/>
              <a:defRPr/>
            </a:pPr>
            <a:endParaRPr lang="fr-FR" sz="8000" b="0" i="0" u="none" strike="noStrike" baseline="0" dirty="0" smtClean="0">
              <a:solidFill>
                <a:schemeClr val="tx1"/>
              </a:solidFill>
              <a:effectLst/>
              <a:latin typeface="+mn-lt"/>
              <a:cs typeface="Arial" pitchFamily="34" charset="0"/>
            </a:endParaRPr>
          </a:p>
          <a:p>
            <a:pPr marL="0" marR="0" indent="0" algn="l" defTabSz="914400" rtl="0" eaLnBrk="1" fontAlgn="auto" latinLnBrk="0" hangingPunct="1">
              <a:lnSpc>
                <a:spcPct val="100000"/>
              </a:lnSpc>
              <a:spcBef>
                <a:spcPct val="0"/>
              </a:spcBef>
              <a:spcAft>
                <a:spcPts val="0"/>
              </a:spcAft>
              <a:buClrTx/>
              <a:buSzTx/>
              <a:buFontTx/>
              <a:buNone/>
              <a:tabLst/>
              <a:defRPr/>
            </a:pPr>
            <a:r>
              <a:rPr lang="fr-FR" sz="8000" b="0" i="0" u="none" strike="noStrike" baseline="0" dirty="0" smtClean="0">
                <a:solidFill>
                  <a:schemeClr val="tx1"/>
                </a:solidFill>
                <a:effectLst/>
                <a:latin typeface="+mn-lt"/>
                <a:cs typeface="Arial" pitchFamily="34" charset="0"/>
              </a:rPr>
              <a:t>350 places pour 318 offres =&gt; T10 stat 2019 : offres et demandes complètes 06 06</a:t>
            </a:r>
            <a:endParaRPr lang="fr-FR" sz="2800" dirty="0" smtClean="0">
              <a:latin typeface="Arial" pitchFamily="34" charset="0"/>
              <a:cs typeface="Arial" pitchFamily="34" charset="0"/>
            </a:endParaRPr>
          </a:p>
        </p:txBody>
      </p:sp>
      <p:sp>
        <p:nvSpPr>
          <p:cNvPr id="4" name="Espace réservé du numéro de diapositive 3"/>
          <p:cNvSpPr>
            <a:spLocks noGrp="1"/>
          </p:cNvSpPr>
          <p:nvPr>
            <p:ph type="sldNum" sz="quarter" idx="10"/>
          </p:nvPr>
        </p:nvSpPr>
        <p:spPr/>
        <p:txBody>
          <a:bodyPr/>
          <a:lstStyle/>
          <a:p>
            <a:fld id="{A03FDC71-F374-442B-AA30-402A31FD0B51}" type="slidenum">
              <a:rPr lang="fr-FR" smtClean="0"/>
              <a:t>9</a:t>
            </a:fld>
            <a:endParaRPr lang="fr-FR"/>
          </a:p>
        </p:txBody>
      </p:sp>
    </p:spTree>
    <p:extLst>
      <p:ext uri="{BB962C8B-B14F-4D97-AF65-F5344CB8AC3E}">
        <p14:creationId xmlns:p14="http://schemas.microsoft.com/office/powerpoint/2010/main" val="33655713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l" fontAlgn="b"/>
            <a:r>
              <a:rPr lang="fr-FR" sz="4000" dirty="0" smtClean="0">
                <a:latin typeface="Arial" pitchFamily="34" charset="0"/>
                <a:cs typeface="Arial" pitchFamily="34" charset="0"/>
              </a:rPr>
              <a:t>Offres 2018 : détails : </a:t>
            </a:r>
            <a:r>
              <a:rPr lang="fr-FR" sz="4000" b="0" i="0" u="none" strike="noStrike" dirty="0" smtClean="0">
                <a:solidFill>
                  <a:schemeClr val="tx1"/>
                </a:solidFill>
                <a:effectLst/>
                <a:latin typeface="+mn-lt"/>
              </a:rPr>
              <a:t>300</a:t>
            </a:r>
            <a:r>
              <a:rPr lang="fr-FR" sz="4000" b="0" i="0" u="none" strike="noStrike" baseline="0" dirty="0" smtClean="0">
                <a:solidFill>
                  <a:schemeClr val="tx1"/>
                </a:solidFill>
                <a:effectLst/>
                <a:latin typeface="+mn-lt"/>
              </a:rPr>
              <a:t> (mi avril) / 387 (début juin)</a:t>
            </a:r>
          </a:p>
          <a:p>
            <a:pPr marL="0" marR="0" indent="0" algn="l" defTabSz="914400" rtl="0" eaLnBrk="1" fontAlgn="auto" latinLnBrk="0" hangingPunct="1">
              <a:lnSpc>
                <a:spcPct val="100000"/>
              </a:lnSpc>
              <a:spcBef>
                <a:spcPct val="0"/>
              </a:spcBef>
              <a:spcAft>
                <a:spcPts val="0"/>
              </a:spcAft>
              <a:buClrTx/>
              <a:buSzTx/>
              <a:buFontTx/>
              <a:buNone/>
              <a:tabLst/>
              <a:defRPr/>
            </a:pPr>
            <a:endParaRPr lang="fr-FR" sz="8000" b="0" i="0" u="none" strike="noStrike" baseline="0" dirty="0" smtClean="0">
              <a:solidFill>
                <a:schemeClr val="tx1"/>
              </a:solidFill>
              <a:effectLst/>
              <a:latin typeface="+mn-lt"/>
              <a:cs typeface="Arial" pitchFamily="34" charset="0"/>
            </a:endParaRPr>
          </a:p>
          <a:p>
            <a:pPr marL="0" marR="0" indent="0" algn="l" defTabSz="914400" rtl="0" eaLnBrk="1" fontAlgn="auto" latinLnBrk="0" hangingPunct="1">
              <a:lnSpc>
                <a:spcPct val="100000"/>
              </a:lnSpc>
              <a:spcBef>
                <a:spcPct val="0"/>
              </a:spcBef>
              <a:spcAft>
                <a:spcPts val="0"/>
              </a:spcAft>
              <a:buClrTx/>
              <a:buSzTx/>
              <a:buFontTx/>
              <a:buNone/>
              <a:tabLst/>
              <a:defRPr/>
            </a:pPr>
            <a:r>
              <a:rPr lang="fr-FR" sz="8000" b="0" i="0" u="none" strike="noStrike" baseline="0" dirty="0" smtClean="0">
                <a:solidFill>
                  <a:schemeClr val="tx1"/>
                </a:solidFill>
                <a:effectLst/>
                <a:latin typeface="+mn-lt"/>
                <a:cs typeface="Arial" pitchFamily="34" charset="0"/>
              </a:rPr>
              <a:t>350 places pour 318 offres =&gt; T10 stat 2019 : offres et demandes complètes 06 06</a:t>
            </a:r>
            <a:endParaRPr lang="fr-FR" sz="2800" dirty="0" smtClean="0">
              <a:latin typeface="Arial" pitchFamily="34" charset="0"/>
              <a:cs typeface="Arial" pitchFamily="34" charset="0"/>
            </a:endParaRPr>
          </a:p>
        </p:txBody>
      </p:sp>
      <p:sp>
        <p:nvSpPr>
          <p:cNvPr id="4" name="Espace réservé du numéro de diapositive 3"/>
          <p:cNvSpPr>
            <a:spLocks noGrp="1"/>
          </p:cNvSpPr>
          <p:nvPr>
            <p:ph type="sldNum" sz="quarter" idx="10"/>
          </p:nvPr>
        </p:nvSpPr>
        <p:spPr/>
        <p:txBody>
          <a:bodyPr/>
          <a:lstStyle/>
          <a:p>
            <a:fld id="{A03FDC71-F374-442B-AA30-402A31FD0B51}" type="slidenum">
              <a:rPr lang="fr-FR" smtClean="0"/>
              <a:t>10</a:t>
            </a:fld>
            <a:endParaRPr lang="fr-FR"/>
          </a:p>
        </p:txBody>
      </p:sp>
    </p:spTree>
    <p:extLst>
      <p:ext uri="{BB962C8B-B14F-4D97-AF65-F5344CB8AC3E}">
        <p14:creationId xmlns:p14="http://schemas.microsoft.com/office/powerpoint/2010/main" val="33655713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03FDC71-F374-442B-AA30-402A31FD0B51}" type="slidenum">
              <a:rPr lang="fr-FR" smtClean="0"/>
              <a:t>11</a:t>
            </a:fld>
            <a:endParaRPr lang="fr-FR"/>
          </a:p>
        </p:txBody>
      </p:sp>
    </p:spTree>
    <p:extLst>
      <p:ext uri="{BB962C8B-B14F-4D97-AF65-F5344CB8AC3E}">
        <p14:creationId xmlns:p14="http://schemas.microsoft.com/office/powerpoint/2010/main" val="10065261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l" fontAlgn="b"/>
            <a:r>
              <a:rPr lang="fr-FR" sz="3200" b="1" i="0" u="none" strike="noStrike" kern="1200" dirty="0" smtClean="0">
                <a:solidFill>
                  <a:schemeClr val="tx1"/>
                </a:solidFill>
                <a:effectLst/>
                <a:latin typeface="+mn-lt"/>
                <a:ea typeface="+mn-ea"/>
                <a:cs typeface="+mn-cs"/>
              </a:rPr>
              <a:t>Taxis 2019 : marge = 10k€</a:t>
            </a:r>
          </a:p>
          <a:p>
            <a:pPr algn="l" fontAlgn="b"/>
            <a:endParaRPr lang="fr-FR" sz="3200" b="1" i="0" u="none" strike="noStrike" kern="1200" dirty="0" smtClean="0">
              <a:solidFill>
                <a:schemeClr val="tx1"/>
              </a:solidFill>
              <a:effectLst/>
              <a:latin typeface="+mn-lt"/>
              <a:ea typeface="+mn-ea"/>
              <a:cs typeface="+mn-cs"/>
            </a:endParaRPr>
          </a:p>
          <a:p>
            <a:pPr algn="l" fontAlgn="b"/>
            <a:r>
              <a:rPr lang="fr-FR" sz="3200" b="1" i="0" u="none" strike="noStrike" kern="1200" dirty="0" smtClean="0">
                <a:solidFill>
                  <a:schemeClr val="tx1"/>
                </a:solidFill>
                <a:effectLst/>
                <a:latin typeface="+mn-lt"/>
                <a:ea typeface="+mn-ea"/>
                <a:cs typeface="+mn-cs"/>
              </a:rPr>
              <a:t>Prises </a:t>
            </a:r>
            <a:r>
              <a:rPr lang="fr-FR" sz="3200" b="1" i="0" u="none" strike="noStrike" kern="1200" dirty="0" smtClean="0">
                <a:solidFill>
                  <a:schemeClr val="tx1"/>
                </a:solidFill>
                <a:effectLst/>
                <a:latin typeface="+mn-lt"/>
                <a:ea typeface="+mn-ea"/>
                <a:cs typeface="+mn-cs"/>
              </a:rPr>
              <a:t>en charge FAFCEA 2019</a:t>
            </a:r>
            <a:br>
              <a:rPr lang="fr-FR" sz="3200" b="1" i="0" u="none" strike="noStrike" kern="1200" dirty="0" smtClean="0">
                <a:solidFill>
                  <a:schemeClr val="tx1"/>
                </a:solidFill>
                <a:effectLst/>
                <a:latin typeface="+mn-lt"/>
                <a:ea typeface="+mn-ea"/>
                <a:cs typeface="+mn-cs"/>
              </a:rPr>
            </a:br>
            <a:r>
              <a:rPr lang="fr-FR" sz="3200" b="1" i="0" u="none" strike="noStrike" kern="1200" dirty="0" smtClean="0">
                <a:solidFill>
                  <a:schemeClr val="tx1"/>
                </a:solidFill>
                <a:effectLst/>
                <a:latin typeface="+mn-lt"/>
                <a:ea typeface="+mn-ea"/>
                <a:cs typeface="+mn-cs"/>
              </a:rPr>
              <a:t>1er janvier</a:t>
            </a:r>
            <a:r>
              <a:rPr lang="fr-FR" sz="8000" dirty="0" smtClean="0"/>
              <a:t>  /</a:t>
            </a:r>
            <a:r>
              <a:rPr lang="fr-FR" sz="3200" b="1" i="0" u="none" strike="noStrike" kern="1200" dirty="0" smtClean="0">
                <a:solidFill>
                  <a:schemeClr val="tx1"/>
                </a:solidFill>
                <a:effectLst/>
                <a:latin typeface="+mn-lt"/>
                <a:ea typeface="+mn-ea"/>
                <a:cs typeface="+mn-cs"/>
              </a:rPr>
              <a:t>16 mars</a:t>
            </a:r>
            <a:endParaRPr lang="fr-FR" sz="8000" dirty="0" smtClean="0"/>
          </a:p>
          <a:p>
            <a:pPr algn="l" fontAlgn="b"/>
            <a:r>
              <a:rPr lang="fr-FR" sz="3200" b="0" i="0" u="none" strike="noStrike" kern="1200" dirty="0" smtClean="0">
                <a:solidFill>
                  <a:schemeClr val="tx1"/>
                </a:solidFill>
                <a:effectLst/>
                <a:latin typeface="+mn-lt"/>
                <a:ea typeface="+mn-ea"/>
                <a:cs typeface="+mn-cs"/>
              </a:rPr>
              <a:t>Alimentaire</a:t>
            </a:r>
            <a:r>
              <a:rPr lang="fr-FR" sz="8000" dirty="0" smtClean="0"/>
              <a:t> </a:t>
            </a:r>
            <a:r>
              <a:rPr lang="fr-FR" sz="3200" b="0" i="0" u="none" strike="noStrike" kern="1200" dirty="0" smtClean="0">
                <a:solidFill>
                  <a:schemeClr val="tx1"/>
                </a:solidFill>
                <a:effectLst/>
                <a:latin typeface="+mn-lt"/>
                <a:ea typeface="+mn-ea"/>
                <a:cs typeface="+mn-cs"/>
              </a:rPr>
              <a:t>aucune pec</a:t>
            </a:r>
            <a:r>
              <a:rPr lang="fr-FR" sz="8000" dirty="0" smtClean="0"/>
              <a:t> / </a:t>
            </a:r>
            <a:r>
              <a:rPr lang="fr-FR" sz="3200" b="0" i="0" u="none" strike="noStrike" kern="1200" dirty="0" smtClean="0">
                <a:solidFill>
                  <a:schemeClr val="tx1"/>
                </a:solidFill>
                <a:effectLst/>
                <a:latin typeface="+mn-lt"/>
                <a:ea typeface="+mn-ea"/>
                <a:cs typeface="+mn-cs"/>
              </a:rPr>
              <a:t>47 €</a:t>
            </a:r>
            <a:r>
              <a:rPr lang="fr-FR" sz="8000" dirty="0" smtClean="0"/>
              <a:t> </a:t>
            </a:r>
          </a:p>
          <a:p>
            <a:pPr algn="l" fontAlgn="b"/>
            <a:r>
              <a:rPr lang="fr-FR" sz="3200" b="0" i="0" u="none" strike="noStrike" kern="1200" dirty="0" smtClean="0">
                <a:solidFill>
                  <a:schemeClr val="tx1"/>
                </a:solidFill>
                <a:effectLst/>
                <a:latin typeface="+mn-lt"/>
                <a:ea typeface="+mn-ea"/>
                <a:cs typeface="+mn-cs"/>
              </a:rPr>
              <a:t>Bâtiment</a:t>
            </a:r>
            <a:r>
              <a:rPr lang="fr-FR" sz="8000" dirty="0" smtClean="0"/>
              <a:t> </a:t>
            </a:r>
            <a:r>
              <a:rPr lang="fr-FR" sz="3200" b="0" i="0" u="none" strike="noStrike" kern="1200" dirty="0" smtClean="0">
                <a:solidFill>
                  <a:schemeClr val="tx1"/>
                </a:solidFill>
                <a:effectLst/>
                <a:latin typeface="+mn-lt"/>
                <a:ea typeface="+mn-ea"/>
                <a:cs typeface="+mn-cs"/>
              </a:rPr>
              <a:t>30 €</a:t>
            </a:r>
            <a:r>
              <a:rPr lang="fr-FR" sz="8000" dirty="0" smtClean="0"/>
              <a:t> / </a:t>
            </a:r>
            <a:r>
              <a:rPr lang="fr-FR" sz="3200" b="0" i="0" u="none" strike="noStrike" kern="1200" dirty="0" smtClean="0">
                <a:solidFill>
                  <a:schemeClr val="tx1"/>
                </a:solidFill>
                <a:effectLst/>
                <a:latin typeface="+mn-lt"/>
                <a:ea typeface="+mn-ea"/>
                <a:cs typeface="+mn-cs"/>
              </a:rPr>
              <a:t>25 €</a:t>
            </a:r>
            <a:r>
              <a:rPr lang="fr-FR" sz="8000" dirty="0" smtClean="0"/>
              <a:t> </a:t>
            </a:r>
          </a:p>
          <a:p>
            <a:pPr algn="l" fontAlgn="b"/>
            <a:r>
              <a:rPr lang="fr-FR" sz="3200" b="0" i="0" u="none" strike="noStrike" kern="1200" dirty="0" smtClean="0">
                <a:solidFill>
                  <a:schemeClr val="tx1"/>
                </a:solidFill>
                <a:effectLst/>
                <a:latin typeface="+mn-lt"/>
                <a:ea typeface="+mn-ea"/>
                <a:cs typeface="+mn-cs"/>
              </a:rPr>
              <a:t>Services et fabrication</a:t>
            </a:r>
            <a:r>
              <a:rPr lang="fr-FR" sz="8000" dirty="0" smtClean="0"/>
              <a:t> </a:t>
            </a:r>
            <a:r>
              <a:rPr lang="fr-FR" sz="3200" b="0" i="0" u="none" strike="noStrike" kern="1200" dirty="0" smtClean="0">
                <a:solidFill>
                  <a:schemeClr val="tx1"/>
                </a:solidFill>
                <a:effectLst/>
                <a:latin typeface="+mn-lt"/>
                <a:ea typeface="+mn-ea"/>
                <a:cs typeface="+mn-cs"/>
              </a:rPr>
              <a:t>30 €</a:t>
            </a:r>
            <a:r>
              <a:rPr lang="fr-FR" sz="8000" dirty="0" smtClean="0"/>
              <a:t> / </a:t>
            </a:r>
            <a:r>
              <a:rPr lang="fr-FR" sz="3200" b="0" i="0" u="none" strike="noStrike" kern="1200" dirty="0" smtClean="0">
                <a:solidFill>
                  <a:schemeClr val="tx1"/>
                </a:solidFill>
                <a:effectLst/>
                <a:latin typeface="+mn-lt"/>
                <a:ea typeface="+mn-ea"/>
                <a:cs typeface="+mn-cs"/>
              </a:rPr>
              <a:t>25 €</a:t>
            </a:r>
            <a:r>
              <a:rPr lang="fr-FR" sz="8000" dirty="0" smtClean="0"/>
              <a:t> </a:t>
            </a:r>
          </a:p>
          <a:p>
            <a:pPr algn="l" fontAlgn="b"/>
            <a:r>
              <a:rPr lang="fr-FR" sz="3200" b="1" i="0" u="none" strike="noStrike" kern="1200" dirty="0" smtClean="0">
                <a:solidFill>
                  <a:schemeClr val="tx1"/>
                </a:solidFill>
                <a:effectLst/>
                <a:latin typeface="+mn-lt"/>
                <a:ea typeface="+mn-ea"/>
                <a:cs typeface="+mn-cs"/>
              </a:rPr>
              <a:t>Taux de prises en charge CDF 2019</a:t>
            </a:r>
            <a:br>
              <a:rPr lang="fr-FR" sz="3200" b="1" i="0" u="none" strike="noStrike" kern="1200" dirty="0" smtClean="0">
                <a:solidFill>
                  <a:schemeClr val="tx1"/>
                </a:solidFill>
                <a:effectLst/>
                <a:latin typeface="+mn-lt"/>
                <a:ea typeface="+mn-ea"/>
                <a:cs typeface="+mn-cs"/>
              </a:rPr>
            </a:br>
            <a:r>
              <a:rPr lang="fr-FR" sz="3200" b="1" i="0" u="none" strike="noStrike" kern="1200" dirty="0" smtClean="0">
                <a:solidFill>
                  <a:schemeClr val="tx1"/>
                </a:solidFill>
                <a:effectLst/>
                <a:latin typeface="+mn-lt"/>
                <a:ea typeface="+mn-ea"/>
                <a:cs typeface="+mn-cs"/>
              </a:rPr>
              <a:t>1er janvier</a:t>
            </a:r>
            <a:r>
              <a:rPr lang="fr-FR" sz="8000" dirty="0" smtClean="0"/>
              <a:t> /</a:t>
            </a:r>
            <a:r>
              <a:rPr lang="fr-FR" sz="3200" b="1" i="0" u="none" strike="noStrike" kern="1200" dirty="0" smtClean="0">
                <a:solidFill>
                  <a:schemeClr val="tx1"/>
                </a:solidFill>
                <a:effectLst/>
                <a:latin typeface="+mn-lt"/>
                <a:ea typeface="+mn-ea"/>
                <a:cs typeface="+mn-cs"/>
              </a:rPr>
              <a:t>1er avril</a:t>
            </a:r>
            <a:r>
              <a:rPr lang="fr-FR" sz="8000" dirty="0" smtClean="0"/>
              <a:t> /</a:t>
            </a:r>
            <a:r>
              <a:rPr lang="fr-FR" sz="3200" b="1" i="0" u="none" strike="noStrike" kern="1200" dirty="0" smtClean="0">
                <a:solidFill>
                  <a:schemeClr val="tx1"/>
                </a:solidFill>
                <a:effectLst/>
                <a:latin typeface="+mn-lt"/>
                <a:ea typeface="+mn-ea"/>
                <a:cs typeface="+mn-cs"/>
              </a:rPr>
              <a:t>1er juillet</a:t>
            </a:r>
            <a:r>
              <a:rPr lang="fr-FR" sz="8000" dirty="0" smtClean="0"/>
              <a:t> </a:t>
            </a:r>
          </a:p>
          <a:p>
            <a:pPr algn="l" fontAlgn="b"/>
            <a:r>
              <a:rPr lang="fr-FR" sz="3200" b="0" i="0" u="none" strike="noStrike" kern="1200" dirty="0" smtClean="0">
                <a:solidFill>
                  <a:schemeClr val="tx1"/>
                </a:solidFill>
                <a:effectLst/>
                <a:latin typeface="+mn-lt"/>
                <a:ea typeface="+mn-ea"/>
                <a:cs typeface="+mn-cs"/>
              </a:rPr>
              <a:t>Comptabilité-Gestion </a:t>
            </a:r>
            <a:r>
              <a:rPr lang="fr-FR" sz="3200" b="0" i="0" u="none" strike="noStrike" kern="1200" baseline="0" dirty="0" smtClean="0">
                <a:solidFill>
                  <a:schemeClr val="tx1"/>
                </a:solidFill>
                <a:effectLst/>
                <a:latin typeface="+mn-lt"/>
                <a:ea typeface="+mn-ea"/>
                <a:cs typeface="+mn-cs"/>
              </a:rPr>
              <a:t>– </a:t>
            </a:r>
            <a:r>
              <a:rPr lang="fr-FR" sz="3200" b="0" i="0" u="none" strike="noStrike" kern="1200" dirty="0" smtClean="0">
                <a:solidFill>
                  <a:schemeClr val="tx1"/>
                </a:solidFill>
                <a:effectLst/>
                <a:latin typeface="+mn-lt"/>
                <a:ea typeface="+mn-ea"/>
                <a:cs typeface="+mn-cs"/>
              </a:rPr>
              <a:t>Juridique – Bureautique – Communication - Langue</a:t>
            </a:r>
            <a:r>
              <a:rPr lang="fr-FR" sz="8000" dirty="0" smtClean="0"/>
              <a:t> </a:t>
            </a:r>
          </a:p>
          <a:p>
            <a:pPr algn="l" fontAlgn="b"/>
            <a:r>
              <a:rPr lang="fr-FR" sz="3200" b="0" i="0" u="none" strike="noStrike" kern="1200" dirty="0" smtClean="0">
                <a:solidFill>
                  <a:schemeClr val="tx1"/>
                </a:solidFill>
                <a:effectLst/>
                <a:latin typeface="+mn-lt"/>
                <a:ea typeface="+mn-ea"/>
                <a:cs typeface="+mn-cs"/>
              </a:rPr>
              <a:t>35 €</a:t>
            </a:r>
            <a:r>
              <a:rPr lang="fr-FR" sz="8000" dirty="0" smtClean="0"/>
              <a:t> / </a:t>
            </a:r>
            <a:r>
              <a:rPr lang="fr-FR" sz="3200" b="0" i="0" u="none" strike="noStrike" kern="1200" dirty="0" smtClean="0">
                <a:solidFill>
                  <a:schemeClr val="tx1"/>
                </a:solidFill>
                <a:effectLst/>
                <a:latin typeface="+mn-lt"/>
                <a:ea typeface="+mn-ea"/>
                <a:cs typeface="+mn-cs"/>
              </a:rPr>
              <a:t>17 €</a:t>
            </a:r>
            <a:r>
              <a:rPr lang="fr-FR" sz="8000" dirty="0" smtClean="0"/>
              <a:t> / </a:t>
            </a:r>
            <a:r>
              <a:rPr lang="fr-FR" sz="3200" b="0" i="0" u="none" strike="noStrike" kern="1200" dirty="0" smtClean="0">
                <a:solidFill>
                  <a:schemeClr val="tx1"/>
                </a:solidFill>
                <a:effectLst/>
                <a:latin typeface="+mn-lt"/>
                <a:ea typeface="+mn-ea"/>
                <a:cs typeface="+mn-cs"/>
              </a:rPr>
              <a:t>25 €</a:t>
            </a:r>
            <a:r>
              <a:rPr lang="fr-FR" sz="8000" dirty="0" smtClean="0"/>
              <a:t> </a:t>
            </a:r>
          </a:p>
          <a:p>
            <a:pPr algn="l" fontAlgn="b"/>
            <a:r>
              <a:rPr lang="fr-FR" sz="8000" b="0" i="0" u="none" strike="noStrike" kern="1200" dirty="0" smtClean="0">
                <a:solidFill>
                  <a:schemeClr val="tx1"/>
                </a:solidFill>
                <a:effectLst/>
                <a:latin typeface="+mn-lt"/>
                <a:ea typeface="+mn-ea"/>
                <a:cs typeface="+mn-cs"/>
              </a:rPr>
              <a:t>Prioritaires : </a:t>
            </a:r>
            <a:r>
              <a:rPr lang="fr-FR" sz="3200" b="0" i="0" u="none" strike="noStrike" kern="1200" dirty="0" smtClean="0">
                <a:solidFill>
                  <a:schemeClr val="tx1"/>
                </a:solidFill>
                <a:effectLst/>
                <a:latin typeface="+mn-lt"/>
                <a:ea typeface="+mn-ea"/>
                <a:cs typeface="+mn-cs"/>
              </a:rPr>
              <a:t>Stratégie Commerciale – RH - Numérique</a:t>
            </a:r>
            <a:r>
              <a:rPr lang="fr-FR" sz="8000" dirty="0" smtClean="0"/>
              <a:t> </a:t>
            </a:r>
          </a:p>
          <a:p>
            <a:pPr algn="l" fontAlgn="b"/>
            <a:r>
              <a:rPr lang="fr-FR" sz="3200" b="0" i="0" u="none" strike="noStrike" kern="1200" dirty="0" smtClean="0">
                <a:solidFill>
                  <a:schemeClr val="tx1"/>
                </a:solidFill>
                <a:effectLst/>
                <a:latin typeface="+mn-lt"/>
                <a:ea typeface="+mn-ea"/>
                <a:cs typeface="+mn-cs"/>
              </a:rPr>
              <a:t>40 €</a:t>
            </a:r>
            <a:r>
              <a:rPr lang="fr-FR" sz="8000" dirty="0" smtClean="0"/>
              <a:t> / </a:t>
            </a:r>
            <a:r>
              <a:rPr lang="fr-FR" sz="3200" b="0" i="0" u="none" strike="noStrike" kern="1200" dirty="0" smtClean="0">
                <a:solidFill>
                  <a:schemeClr val="tx1"/>
                </a:solidFill>
                <a:effectLst/>
                <a:latin typeface="+mn-lt"/>
                <a:ea typeface="+mn-ea"/>
                <a:cs typeface="+mn-cs"/>
              </a:rPr>
              <a:t>20 €</a:t>
            </a:r>
            <a:r>
              <a:rPr lang="fr-FR" sz="8000" dirty="0" smtClean="0"/>
              <a:t> /</a:t>
            </a:r>
            <a:r>
              <a:rPr lang="fr-FR" sz="3200" b="0" i="0" u="none" strike="noStrike" kern="1200" dirty="0" smtClean="0">
                <a:solidFill>
                  <a:schemeClr val="tx1"/>
                </a:solidFill>
                <a:effectLst/>
                <a:latin typeface="+mn-lt"/>
                <a:ea typeface="+mn-ea"/>
                <a:cs typeface="+mn-cs"/>
              </a:rPr>
              <a:t>25 €</a:t>
            </a:r>
            <a:r>
              <a:rPr lang="fr-FR" sz="8000" dirty="0" smtClean="0"/>
              <a:t> </a:t>
            </a:r>
          </a:p>
          <a:p>
            <a:pPr algn="l" fontAlgn="b"/>
            <a:r>
              <a:rPr lang="fr-FR" sz="3200" b="0" i="0" u="none" strike="noStrike" kern="1200" dirty="0" smtClean="0">
                <a:solidFill>
                  <a:schemeClr val="tx1"/>
                </a:solidFill>
                <a:effectLst/>
                <a:latin typeface="+mn-lt"/>
                <a:ea typeface="+mn-ea"/>
                <a:cs typeface="+mn-cs"/>
              </a:rPr>
              <a:t>Diplômant</a:t>
            </a:r>
            <a:r>
              <a:rPr lang="fr-FR" sz="8000" dirty="0" smtClean="0"/>
              <a:t> </a:t>
            </a:r>
            <a:r>
              <a:rPr lang="fr-FR" sz="3200" b="0" i="0" u="none" strike="noStrike" kern="1200" dirty="0" smtClean="0">
                <a:solidFill>
                  <a:schemeClr val="tx1"/>
                </a:solidFill>
                <a:effectLst/>
                <a:latin typeface="+mn-lt"/>
                <a:ea typeface="+mn-ea"/>
                <a:cs typeface="+mn-cs"/>
              </a:rPr>
              <a:t>40 €</a:t>
            </a:r>
            <a:r>
              <a:rPr lang="fr-FR" sz="8000" dirty="0" smtClean="0"/>
              <a:t> / </a:t>
            </a:r>
            <a:r>
              <a:rPr lang="fr-FR" sz="3200" b="0" i="0" u="none" strike="noStrike" kern="1200" dirty="0" smtClean="0">
                <a:solidFill>
                  <a:schemeClr val="tx1"/>
                </a:solidFill>
                <a:effectLst/>
                <a:latin typeface="+mn-lt"/>
                <a:ea typeface="+mn-ea"/>
                <a:cs typeface="+mn-cs"/>
              </a:rPr>
              <a:t>20 €</a:t>
            </a:r>
            <a:r>
              <a:rPr lang="fr-FR" sz="8000" dirty="0" smtClean="0"/>
              <a:t> / </a:t>
            </a:r>
            <a:r>
              <a:rPr lang="fr-FR" sz="3200" b="0" i="0" u="none" strike="noStrike" kern="1200" dirty="0" smtClean="0">
                <a:solidFill>
                  <a:schemeClr val="tx1"/>
                </a:solidFill>
                <a:effectLst/>
                <a:latin typeface="+mn-lt"/>
                <a:ea typeface="+mn-ea"/>
                <a:cs typeface="+mn-cs"/>
              </a:rPr>
              <a:t>25 €</a:t>
            </a:r>
            <a:r>
              <a:rPr lang="fr-FR" sz="8000" dirty="0" smtClean="0"/>
              <a:t> </a:t>
            </a:r>
            <a:endParaRPr lang="fr-FR" sz="6000" dirty="0" smtClean="0">
              <a:latin typeface="Arial" pitchFamily="34" charset="0"/>
              <a:cs typeface="Arial" pitchFamily="34" charset="0"/>
            </a:endParaRPr>
          </a:p>
        </p:txBody>
      </p:sp>
      <p:sp>
        <p:nvSpPr>
          <p:cNvPr id="4" name="Espace réservé du numéro de diapositive 3"/>
          <p:cNvSpPr>
            <a:spLocks noGrp="1"/>
          </p:cNvSpPr>
          <p:nvPr>
            <p:ph type="sldNum" sz="quarter" idx="10"/>
          </p:nvPr>
        </p:nvSpPr>
        <p:spPr/>
        <p:txBody>
          <a:bodyPr/>
          <a:lstStyle/>
          <a:p>
            <a:fld id="{A03FDC71-F374-442B-AA30-402A31FD0B51}" type="slidenum">
              <a:rPr lang="fr-FR" smtClean="0"/>
              <a:t>15</a:t>
            </a:fld>
            <a:endParaRPr lang="fr-FR"/>
          </a:p>
        </p:txBody>
      </p:sp>
    </p:spTree>
    <p:extLst>
      <p:ext uri="{BB962C8B-B14F-4D97-AF65-F5344CB8AC3E}">
        <p14:creationId xmlns:p14="http://schemas.microsoft.com/office/powerpoint/2010/main" val="33655713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u="sng" strike="noStrike" dirty="0" smtClean="0">
                <a:effectLst/>
                <a:hlinkClick r:id="rId3"/>
              </a:rPr>
              <a:t>M:\Classement\Dossiers de classement\T9 - FORMATION\T9N7 - Formations diplômantes\Covid-19 Guides méthodologiques examens</a:t>
            </a:r>
            <a:endParaRPr lang="fr-FR" sz="1200" b="0" i="0" u="sng" strike="noStrike" dirty="0" smtClean="0">
              <a:solidFill>
                <a:srgbClr val="0000FF"/>
              </a:solidFill>
              <a:effectLst/>
              <a:latin typeface="+mn-lt"/>
            </a:endParaRPr>
          </a:p>
          <a:p>
            <a:endParaRPr lang="fr-FR" dirty="0"/>
          </a:p>
        </p:txBody>
      </p:sp>
      <p:sp>
        <p:nvSpPr>
          <p:cNvPr id="4" name="Espace réservé du numéro de diapositive 3"/>
          <p:cNvSpPr>
            <a:spLocks noGrp="1"/>
          </p:cNvSpPr>
          <p:nvPr>
            <p:ph type="sldNum" sz="quarter" idx="10"/>
          </p:nvPr>
        </p:nvSpPr>
        <p:spPr/>
        <p:txBody>
          <a:bodyPr/>
          <a:lstStyle/>
          <a:p>
            <a:fld id="{A03FDC71-F374-442B-AA30-402A31FD0B51}" type="slidenum">
              <a:rPr lang="fr-FR" smtClean="0"/>
              <a:t>16</a:t>
            </a:fld>
            <a:endParaRPr lang="fr-FR"/>
          </a:p>
        </p:txBody>
      </p:sp>
    </p:spTree>
    <p:extLst>
      <p:ext uri="{BB962C8B-B14F-4D97-AF65-F5344CB8AC3E}">
        <p14:creationId xmlns:p14="http://schemas.microsoft.com/office/powerpoint/2010/main" val="10065261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400000" dirty="0" smtClean="0"/>
              <a:t>Examens </a:t>
            </a:r>
          </a:p>
          <a:p>
            <a:r>
              <a:rPr lang="fr-FR" dirty="0" smtClean="0"/>
              <a:t>Perspective</a:t>
            </a:r>
            <a:r>
              <a:rPr lang="fr-FR" baseline="0" dirty="0" smtClean="0"/>
              <a:t> rentrée</a:t>
            </a:r>
            <a:endParaRPr lang="fr-FR" dirty="0"/>
          </a:p>
        </p:txBody>
      </p:sp>
      <p:sp>
        <p:nvSpPr>
          <p:cNvPr id="4" name="Espace réservé du numéro de diapositive 3"/>
          <p:cNvSpPr>
            <a:spLocks noGrp="1"/>
          </p:cNvSpPr>
          <p:nvPr>
            <p:ph type="sldNum" sz="quarter" idx="10"/>
          </p:nvPr>
        </p:nvSpPr>
        <p:spPr/>
        <p:txBody>
          <a:bodyPr/>
          <a:lstStyle/>
          <a:p>
            <a:fld id="{A03FDC71-F374-442B-AA30-402A31FD0B51}" type="slidenum">
              <a:rPr lang="fr-FR" smtClean="0"/>
              <a:t>17</a:t>
            </a:fld>
            <a:endParaRPr lang="fr-FR"/>
          </a:p>
        </p:txBody>
      </p:sp>
    </p:spTree>
    <p:extLst>
      <p:ext uri="{BB962C8B-B14F-4D97-AF65-F5344CB8AC3E}">
        <p14:creationId xmlns:p14="http://schemas.microsoft.com/office/powerpoint/2010/main" val="10065261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03FDC71-F374-442B-AA30-402A31FD0B51}" type="slidenum">
              <a:rPr lang="fr-FR" smtClean="0"/>
              <a:t>23</a:t>
            </a:fld>
            <a:endParaRPr lang="fr-FR"/>
          </a:p>
        </p:txBody>
      </p:sp>
    </p:spTree>
    <p:extLst>
      <p:ext uri="{BB962C8B-B14F-4D97-AF65-F5344CB8AC3E}">
        <p14:creationId xmlns:p14="http://schemas.microsoft.com/office/powerpoint/2010/main" val="10065261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4EB24DF3-3552-4F24-943C-1044774CD4DB}" type="datetime1">
              <a:rPr lang="fr-FR" smtClean="0">
                <a:solidFill>
                  <a:prstClr val="black">
                    <a:tint val="75000"/>
                  </a:prstClr>
                </a:solidFill>
              </a:rPr>
              <a:pPr/>
              <a:t>03/06/2020</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9C39B62D-F384-124E-96E7-1789418380F4}" type="slidenum">
              <a:rPr lang="fr-FR" smtClean="0">
                <a:solidFill>
                  <a:prstClr val="black">
                    <a:tint val="75000"/>
                  </a:prstClr>
                </a:solidFill>
              </a:rPr>
              <a:pPr/>
              <a:t>‹N°›</a:t>
            </a:fld>
            <a:endParaRPr lang="fr-FR">
              <a:solidFill>
                <a:prstClr val="black">
                  <a:tint val="75000"/>
                </a:prstClr>
              </a:solidFill>
            </a:endParaRPr>
          </a:p>
        </p:txBody>
      </p:sp>
      <p:pic>
        <p:nvPicPr>
          <p:cNvPr id="7" name="Picture 2" descr="U:\T5N2 Charte graphique\T5N2-2 Charte CMAI\Charte 2018\Logos CMA ISERE\PRINT\JPEG\HD\CMA38-logo-2018-rouge-local-rectangl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7200" y="304800"/>
            <a:ext cx="3694906" cy="118772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userDrawn="1"/>
        </p:nvSpPr>
        <p:spPr>
          <a:xfrm rot="16200000">
            <a:off x="-3321047" y="3321048"/>
            <a:ext cx="6857998" cy="215901"/>
          </a:xfrm>
          <a:prstGeom prst="rect">
            <a:avLst/>
          </a:prstGeom>
          <a:solidFill>
            <a:srgbClr val="91131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fr-FR" dirty="0" smtClean="0">
                <a:solidFill>
                  <a:prstClr val="white"/>
                </a:solidFill>
              </a:rPr>
              <a:t> </a:t>
            </a:r>
            <a:endParaRPr lang="fr-FR" dirty="0">
              <a:solidFill>
                <a:prstClr val="white"/>
              </a:solidFill>
            </a:endParaRPr>
          </a:p>
        </p:txBody>
      </p:sp>
    </p:spTree>
    <p:extLst>
      <p:ext uri="{BB962C8B-B14F-4D97-AF65-F5344CB8AC3E}">
        <p14:creationId xmlns:p14="http://schemas.microsoft.com/office/powerpoint/2010/main" val="11585385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1B633ED-CA36-4A48-9444-A3001D9D231E}" type="datetime1">
              <a:rPr lang="fr-FR" smtClean="0">
                <a:solidFill>
                  <a:prstClr val="black">
                    <a:tint val="75000"/>
                  </a:prstClr>
                </a:solidFill>
              </a:rPr>
              <a:pPr/>
              <a:t>03/06/2020</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9C39B62D-F384-124E-96E7-1789418380F4}"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5815678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D750B59-2371-414A-8F72-475F33CA7067}" type="datetime1">
              <a:rPr lang="fr-FR" smtClean="0">
                <a:solidFill>
                  <a:prstClr val="black">
                    <a:tint val="75000"/>
                  </a:prstClr>
                </a:solidFill>
              </a:rPr>
              <a:pPr/>
              <a:t>03/06/2020</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9C39B62D-F384-124E-96E7-1789418380F4}"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0965591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re et contenu">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a:xfrm>
            <a:off x="8369299" y="6302329"/>
            <a:ext cx="508000" cy="365125"/>
          </a:xfrm>
        </p:spPr>
        <p:txBody>
          <a:bodyPr/>
          <a:lstStyle>
            <a:lvl1pPr>
              <a:defRPr sz="1000">
                <a:latin typeface="Montserrat" panose="00000500000000000000" pitchFamily="2" charset="0"/>
              </a:defRPr>
            </a:lvl1pPr>
          </a:lstStyle>
          <a:p>
            <a:fld id="{9C39B62D-F384-124E-96E7-1789418380F4}" type="slidenum">
              <a:rPr lang="fr-FR" smtClean="0">
                <a:solidFill>
                  <a:prstClr val="black">
                    <a:tint val="75000"/>
                  </a:prstClr>
                </a:solidFill>
              </a:rPr>
              <a:pPr/>
              <a:t>‹N°›</a:t>
            </a:fld>
            <a:endParaRPr lang="fr-FR">
              <a:solidFill>
                <a:prstClr val="black">
                  <a:tint val="75000"/>
                </a:prstClr>
              </a:solidFill>
            </a:endParaRPr>
          </a:p>
        </p:txBody>
      </p:sp>
      <p:sp>
        <p:nvSpPr>
          <p:cNvPr id="8" name="Rectangle 7"/>
          <p:cNvSpPr/>
          <p:nvPr userDrawn="1"/>
        </p:nvSpPr>
        <p:spPr>
          <a:xfrm rot="16200000">
            <a:off x="-3321047" y="3321048"/>
            <a:ext cx="6857998" cy="215901"/>
          </a:xfrm>
          <a:prstGeom prst="rect">
            <a:avLst/>
          </a:prstGeom>
          <a:solidFill>
            <a:srgbClr val="91131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fr-FR" dirty="0" smtClean="0">
                <a:solidFill>
                  <a:prstClr val="white"/>
                </a:solidFill>
              </a:rPr>
              <a:t> </a:t>
            </a:r>
            <a:endParaRPr lang="fr-FR" dirty="0">
              <a:solidFill>
                <a:prstClr val="white"/>
              </a:solidFill>
            </a:endParaRPr>
          </a:p>
        </p:txBody>
      </p:sp>
      <p:pic>
        <p:nvPicPr>
          <p:cNvPr id="2" name="Picture 2" descr="U:\T5N2 Charte graphique\T5N2-2 Charte CMAI\Charte 2018\Logos CMA ISERE\PRINT\JPEG\BD\CMA38-logo-2018-rouge-signatur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85367" y="6395213"/>
            <a:ext cx="1049731" cy="296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45440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itre et contenu">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a:xfrm>
            <a:off x="8369299" y="6302329"/>
            <a:ext cx="508000" cy="365125"/>
          </a:xfrm>
        </p:spPr>
        <p:txBody>
          <a:bodyPr/>
          <a:lstStyle>
            <a:lvl1pPr>
              <a:defRPr sz="1000">
                <a:latin typeface="Montserrat" panose="00000500000000000000" pitchFamily="2" charset="0"/>
              </a:defRPr>
            </a:lvl1pPr>
          </a:lstStyle>
          <a:p>
            <a:fld id="{9C39B62D-F384-124E-96E7-1789418380F4}" type="slidenum">
              <a:rPr lang="fr-FR" smtClean="0">
                <a:solidFill>
                  <a:prstClr val="black">
                    <a:tint val="75000"/>
                  </a:prstClr>
                </a:solidFill>
              </a:rPr>
              <a:pPr/>
              <a:t>‹N°›</a:t>
            </a:fld>
            <a:endParaRPr lang="fr-FR">
              <a:solidFill>
                <a:prstClr val="black">
                  <a:tint val="75000"/>
                </a:prstClr>
              </a:solidFill>
            </a:endParaRPr>
          </a:p>
        </p:txBody>
      </p:sp>
      <p:sp>
        <p:nvSpPr>
          <p:cNvPr id="8" name="Rectangle 7"/>
          <p:cNvSpPr/>
          <p:nvPr userDrawn="1"/>
        </p:nvSpPr>
        <p:spPr>
          <a:xfrm rot="16200000">
            <a:off x="-3321047" y="3321048"/>
            <a:ext cx="6857998" cy="215901"/>
          </a:xfrm>
          <a:prstGeom prst="rect">
            <a:avLst/>
          </a:prstGeom>
          <a:solidFill>
            <a:srgbClr val="91131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fr-FR" dirty="0" smtClean="0">
                <a:solidFill>
                  <a:prstClr val="white"/>
                </a:solidFill>
              </a:rPr>
              <a:t> </a:t>
            </a:r>
            <a:endParaRPr lang="fr-FR" dirty="0">
              <a:solidFill>
                <a:prstClr val="white"/>
              </a:solidFill>
            </a:endParaRPr>
          </a:p>
        </p:txBody>
      </p:sp>
      <p:pic>
        <p:nvPicPr>
          <p:cNvPr id="2" name="Picture 2" descr="U:\T5N2 Charte graphique\T5N2-2 Charte CMAI\Charte 2018\Logos CMA ISERE\PRINT\JPEG\BD\CMA38-logo-2018-rouge-signatur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85367" y="6395213"/>
            <a:ext cx="1049731" cy="296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63233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Titre et contenu">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a:xfrm>
            <a:off x="8369299" y="6302329"/>
            <a:ext cx="508000" cy="365125"/>
          </a:xfrm>
        </p:spPr>
        <p:txBody>
          <a:bodyPr/>
          <a:lstStyle>
            <a:lvl1pPr>
              <a:defRPr sz="1000">
                <a:latin typeface="Montserrat" panose="00000500000000000000" pitchFamily="2" charset="0"/>
              </a:defRPr>
            </a:lvl1pPr>
          </a:lstStyle>
          <a:p>
            <a:fld id="{9C39B62D-F384-124E-96E7-1789418380F4}" type="slidenum">
              <a:rPr lang="fr-FR" smtClean="0">
                <a:solidFill>
                  <a:prstClr val="black">
                    <a:tint val="75000"/>
                  </a:prstClr>
                </a:solidFill>
              </a:rPr>
              <a:pPr/>
              <a:t>‹N°›</a:t>
            </a:fld>
            <a:endParaRPr lang="fr-FR">
              <a:solidFill>
                <a:prstClr val="black">
                  <a:tint val="75000"/>
                </a:prstClr>
              </a:solidFill>
            </a:endParaRPr>
          </a:p>
        </p:txBody>
      </p:sp>
      <p:sp>
        <p:nvSpPr>
          <p:cNvPr id="8" name="Rectangle 7"/>
          <p:cNvSpPr/>
          <p:nvPr userDrawn="1"/>
        </p:nvSpPr>
        <p:spPr>
          <a:xfrm rot="16200000">
            <a:off x="-3321047" y="3321048"/>
            <a:ext cx="6857998" cy="215901"/>
          </a:xfrm>
          <a:prstGeom prst="rect">
            <a:avLst/>
          </a:prstGeom>
          <a:solidFill>
            <a:srgbClr val="91131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fr-FR" dirty="0" smtClean="0">
                <a:solidFill>
                  <a:prstClr val="white"/>
                </a:solidFill>
              </a:rPr>
              <a:t> </a:t>
            </a:r>
            <a:endParaRPr lang="fr-FR" dirty="0">
              <a:solidFill>
                <a:prstClr val="white"/>
              </a:solidFill>
            </a:endParaRPr>
          </a:p>
        </p:txBody>
      </p:sp>
      <p:pic>
        <p:nvPicPr>
          <p:cNvPr id="2" name="Picture 2" descr="U:\T5N2 Charte graphique\T5N2-2 Charte CMAI\Charte 2018\Logos CMA ISERE\PRINT\JPEG\BD\CMA38-logo-2018-rouge-signatur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85367" y="6395213"/>
            <a:ext cx="1049731" cy="296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37438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4EB24DF3-3552-4F24-943C-1044774CD4DB}" type="datetime1">
              <a:rPr lang="fr-FR" smtClean="0">
                <a:solidFill>
                  <a:prstClr val="black">
                    <a:tint val="75000"/>
                  </a:prstClr>
                </a:solidFill>
              </a:rPr>
              <a:pPr/>
              <a:t>03/06/2020</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9C39B62D-F384-124E-96E7-1789418380F4}" type="slidenum">
              <a:rPr lang="fr-FR" smtClean="0">
                <a:solidFill>
                  <a:prstClr val="black">
                    <a:tint val="75000"/>
                  </a:prstClr>
                </a:solidFill>
              </a:rPr>
              <a:pPr/>
              <a:t>‹N°›</a:t>
            </a:fld>
            <a:endParaRPr lang="fr-FR">
              <a:solidFill>
                <a:prstClr val="black">
                  <a:tint val="75000"/>
                </a:prstClr>
              </a:solidFill>
            </a:endParaRPr>
          </a:p>
        </p:txBody>
      </p:sp>
      <p:pic>
        <p:nvPicPr>
          <p:cNvPr id="7" name="Picture 2" descr="U:\T5N2 Charte graphique\T5N2-2 Charte CMAI\Charte 2018\Logos CMA ISERE\PRINT\JPEG\HD\CMA38-logo-2018-rouge-local-rectangl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7200" y="304800"/>
            <a:ext cx="3694906" cy="118772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userDrawn="1"/>
        </p:nvSpPr>
        <p:spPr>
          <a:xfrm rot="16200000">
            <a:off x="-3321047" y="3321048"/>
            <a:ext cx="6857998" cy="215901"/>
          </a:xfrm>
          <a:prstGeom prst="rect">
            <a:avLst/>
          </a:prstGeom>
          <a:solidFill>
            <a:srgbClr val="91131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fr-FR" dirty="0" smtClean="0">
                <a:solidFill>
                  <a:prstClr val="white"/>
                </a:solidFill>
              </a:rPr>
              <a:t> </a:t>
            </a:r>
            <a:endParaRPr lang="fr-FR" dirty="0">
              <a:solidFill>
                <a:prstClr val="white"/>
              </a:solidFill>
            </a:endParaRPr>
          </a:p>
        </p:txBody>
      </p:sp>
    </p:spTree>
    <p:extLst>
      <p:ext uri="{BB962C8B-B14F-4D97-AF65-F5344CB8AC3E}">
        <p14:creationId xmlns:p14="http://schemas.microsoft.com/office/powerpoint/2010/main" val="29986968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a:xfrm>
            <a:off x="8369299" y="6302329"/>
            <a:ext cx="508000" cy="365125"/>
          </a:xfrm>
        </p:spPr>
        <p:txBody>
          <a:bodyPr/>
          <a:lstStyle>
            <a:lvl1pPr>
              <a:defRPr sz="1000">
                <a:latin typeface="Montserrat" panose="00000500000000000000" pitchFamily="2" charset="0"/>
              </a:defRPr>
            </a:lvl1pPr>
          </a:lstStyle>
          <a:p>
            <a:fld id="{9C39B62D-F384-124E-96E7-1789418380F4}" type="slidenum">
              <a:rPr lang="fr-FR" smtClean="0">
                <a:solidFill>
                  <a:prstClr val="black">
                    <a:tint val="75000"/>
                  </a:prstClr>
                </a:solidFill>
              </a:rPr>
              <a:pPr/>
              <a:t>‹N°›</a:t>
            </a:fld>
            <a:endParaRPr lang="fr-FR">
              <a:solidFill>
                <a:prstClr val="black">
                  <a:tint val="75000"/>
                </a:prstClr>
              </a:solidFill>
            </a:endParaRPr>
          </a:p>
        </p:txBody>
      </p:sp>
      <p:sp>
        <p:nvSpPr>
          <p:cNvPr id="8" name="Rectangle 7"/>
          <p:cNvSpPr/>
          <p:nvPr userDrawn="1"/>
        </p:nvSpPr>
        <p:spPr>
          <a:xfrm rot="16200000">
            <a:off x="-3321047" y="3321048"/>
            <a:ext cx="6857998" cy="215901"/>
          </a:xfrm>
          <a:prstGeom prst="rect">
            <a:avLst/>
          </a:prstGeom>
          <a:solidFill>
            <a:srgbClr val="91131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fr-FR" dirty="0" smtClean="0">
                <a:solidFill>
                  <a:prstClr val="white"/>
                </a:solidFill>
              </a:rPr>
              <a:t> </a:t>
            </a:r>
            <a:endParaRPr lang="fr-FR" dirty="0">
              <a:solidFill>
                <a:prstClr val="white"/>
              </a:solidFill>
            </a:endParaRPr>
          </a:p>
        </p:txBody>
      </p:sp>
      <p:pic>
        <p:nvPicPr>
          <p:cNvPr id="2" name="Picture 2" descr="U:\T5N2 Charte graphique\T5N2-2 Charte CMAI\Charte 2018\Logos CMA ISERE\PRINT\JPEG\BD\CMA38-logo-2018-rouge-signatur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85367" y="6395213"/>
            <a:ext cx="1049731" cy="296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704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53C48734-AD31-476A-AEC3-03A27E7E3353}" type="datetime1">
              <a:rPr lang="fr-FR" smtClean="0">
                <a:solidFill>
                  <a:prstClr val="black">
                    <a:tint val="75000"/>
                  </a:prstClr>
                </a:solidFill>
              </a:rPr>
              <a:pPr/>
              <a:t>03/06/2020</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9C39B62D-F384-124E-96E7-1789418380F4}"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7072825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2C69BD95-7A88-4931-BD4E-B629B21C45D2}" type="datetime1">
              <a:rPr lang="fr-FR" smtClean="0">
                <a:solidFill>
                  <a:prstClr val="black">
                    <a:tint val="75000"/>
                  </a:prstClr>
                </a:solidFill>
              </a:rPr>
              <a:pPr/>
              <a:t>03/06/2020</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9C39B62D-F384-124E-96E7-1789418380F4}"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9023400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443A54C0-8022-4FF1-804E-552851408F26}" type="datetime1">
              <a:rPr lang="fr-FR" smtClean="0">
                <a:solidFill>
                  <a:prstClr val="black">
                    <a:tint val="75000"/>
                  </a:prstClr>
                </a:solidFill>
              </a:rPr>
              <a:pPr/>
              <a:t>03/06/2020</a:t>
            </a:fld>
            <a:endParaRPr lang="fr-FR">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9C39B62D-F384-124E-96E7-1789418380F4}"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086408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a:xfrm>
            <a:off x="8369299" y="6302329"/>
            <a:ext cx="508000" cy="365125"/>
          </a:xfrm>
        </p:spPr>
        <p:txBody>
          <a:bodyPr/>
          <a:lstStyle>
            <a:lvl1pPr>
              <a:defRPr sz="1000">
                <a:latin typeface="Montserrat" panose="00000500000000000000" pitchFamily="2" charset="0"/>
              </a:defRPr>
            </a:lvl1pPr>
          </a:lstStyle>
          <a:p>
            <a:fld id="{9C39B62D-F384-124E-96E7-1789418380F4}" type="slidenum">
              <a:rPr lang="fr-FR" smtClean="0">
                <a:solidFill>
                  <a:prstClr val="black">
                    <a:tint val="75000"/>
                  </a:prstClr>
                </a:solidFill>
              </a:rPr>
              <a:pPr/>
              <a:t>‹N°›</a:t>
            </a:fld>
            <a:endParaRPr lang="fr-FR">
              <a:solidFill>
                <a:prstClr val="black">
                  <a:tint val="75000"/>
                </a:prstClr>
              </a:solidFill>
            </a:endParaRPr>
          </a:p>
        </p:txBody>
      </p:sp>
      <p:sp>
        <p:nvSpPr>
          <p:cNvPr id="8" name="Rectangle 7"/>
          <p:cNvSpPr/>
          <p:nvPr userDrawn="1"/>
        </p:nvSpPr>
        <p:spPr>
          <a:xfrm rot="16200000">
            <a:off x="-3321047" y="3321048"/>
            <a:ext cx="6857998" cy="215901"/>
          </a:xfrm>
          <a:prstGeom prst="rect">
            <a:avLst/>
          </a:prstGeom>
          <a:solidFill>
            <a:srgbClr val="91131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fr-FR" dirty="0" smtClean="0">
                <a:solidFill>
                  <a:prstClr val="white"/>
                </a:solidFill>
              </a:rPr>
              <a:t> </a:t>
            </a:r>
            <a:endParaRPr lang="fr-FR" dirty="0">
              <a:solidFill>
                <a:prstClr val="white"/>
              </a:solidFill>
            </a:endParaRPr>
          </a:p>
        </p:txBody>
      </p:sp>
      <p:pic>
        <p:nvPicPr>
          <p:cNvPr id="2" name="Picture 2" descr="U:\T5N2 Charte graphique\T5N2-2 Charte CMAI\Charte 2018\Logos CMA ISERE\PRINT\JPEG\BD\CMA38-logo-2018-rouge-signatur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85367" y="6395213"/>
            <a:ext cx="1049731" cy="296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48504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774DB870-2D26-46E2-867C-1EC631D4FDFD}" type="datetime1">
              <a:rPr lang="fr-FR" smtClean="0">
                <a:solidFill>
                  <a:prstClr val="black">
                    <a:tint val="75000"/>
                  </a:prstClr>
                </a:solidFill>
              </a:rPr>
              <a:pPr/>
              <a:t>03/06/2020</a:t>
            </a:fld>
            <a:endParaRPr lang="fr-FR">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9C39B62D-F384-124E-96E7-1789418380F4}"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5132711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052FDE5-1739-4754-ABBC-483AA2DFBE44}" type="datetime1">
              <a:rPr lang="fr-FR" smtClean="0">
                <a:solidFill>
                  <a:prstClr val="black">
                    <a:tint val="75000"/>
                  </a:prstClr>
                </a:solidFill>
              </a:rPr>
              <a:pPr/>
              <a:t>03/06/2020</a:t>
            </a:fld>
            <a:endParaRPr lang="fr-FR">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9C39B62D-F384-124E-96E7-1789418380F4}"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2563380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343F6A1A-0E31-494C-BFC5-3CBC5D94AF4D}" type="datetime1">
              <a:rPr lang="fr-FR" smtClean="0">
                <a:solidFill>
                  <a:prstClr val="black">
                    <a:tint val="75000"/>
                  </a:prstClr>
                </a:solidFill>
              </a:rPr>
              <a:pPr/>
              <a:t>03/06/2020</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9C39B62D-F384-124E-96E7-1789418380F4}"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8612079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DDE1F32F-56EB-4BB8-A490-5D80956ECD28}" type="datetime1">
              <a:rPr lang="fr-FR" smtClean="0">
                <a:solidFill>
                  <a:prstClr val="black">
                    <a:tint val="75000"/>
                  </a:prstClr>
                </a:solidFill>
              </a:rPr>
              <a:pPr/>
              <a:t>03/06/2020</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9C39B62D-F384-124E-96E7-1789418380F4}"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7152336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1B633ED-CA36-4A48-9444-A3001D9D231E}" type="datetime1">
              <a:rPr lang="fr-FR" smtClean="0">
                <a:solidFill>
                  <a:prstClr val="black">
                    <a:tint val="75000"/>
                  </a:prstClr>
                </a:solidFill>
              </a:rPr>
              <a:pPr/>
              <a:t>03/06/2020</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9C39B62D-F384-124E-96E7-1789418380F4}"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236264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D750B59-2371-414A-8F72-475F33CA7067}" type="datetime1">
              <a:rPr lang="fr-FR" smtClean="0">
                <a:solidFill>
                  <a:prstClr val="black">
                    <a:tint val="75000"/>
                  </a:prstClr>
                </a:solidFill>
              </a:rPr>
              <a:pPr/>
              <a:t>03/06/2020</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9C39B62D-F384-124E-96E7-1789418380F4}"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733762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53C48734-AD31-476A-AEC3-03A27E7E3353}" type="datetime1">
              <a:rPr lang="fr-FR" smtClean="0">
                <a:solidFill>
                  <a:prstClr val="black">
                    <a:tint val="75000"/>
                  </a:prstClr>
                </a:solidFill>
              </a:rPr>
              <a:pPr/>
              <a:t>03/06/2020</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9C39B62D-F384-124E-96E7-1789418380F4}"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1289001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2C69BD95-7A88-4931-BD4E-B629B21C45D2}" type="datetime1">
              <a:rPr lang="fr-FR" smtClean="0">
                <a:solidFill>
                  <a:prstClr val="black">
                    <a:tint val="75000"/>
                  </a:prstClr>
                </a:solidFill>
              </a:rPr>
              <a:pPr/>
              <a:t>03/06/2020</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9C39B62D-F384-124E-96E7-1789418380F4}"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731035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443A54C0-8022-4FF1-804E-552851408F26}" type="datetime1">
              <a:rPr lang="fr-FR" smtClean="0">
                <a:solidFill>
                  <a:prstClr val="black">
                    <a:tint val="75000"/>
                  </a:prstClr>
                </a:solidFill>
              </a:rPr>
              <a:pPr/>
              <a:t>03/06/2020</a:t>
            </a:fld>
            <a:endParaRPr lang="fr-FR">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9C39B62D-F384-124E-96E7-1789418380F4}"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851258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774DB870-2D26-46E2-867C-1EC631D4FDFD}" type="datetime1">
              <a:rPr lang="fr-FR" smtClean="0">
                <a:solidFill>
                  <a:prstClr val="black">
                    <a:tint val="75000"/>
                  </a:prstClr>
                </a:solidFill>
              </a:rPr>
              <a:pPr/>
              <a:t>03/06/2020</a:t>
            </a:fld>
            <a:endParaRPr lang="fr-FR">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9C39B62D-F384-124E-96E7-1789418380F4}"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67803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052FDE5-1739-4754-ABBC-483AA2DFBE44}" type="datetime1">
              <a:rPr lang="fr-FR" smtClean="0">
                <a:solidFill>
                  <a:prstClr val="black">
                    <a:tint val="75000"/>
                  </a:prstClr>
                </a:solidFill>
              </a:rPr>
              <a:pPr/>
              <a:t>03/06/2020</a:t>
            </a:fld>
            <a:endParaRPr lang="fr-FR">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9C39B62D-F384-124E-96E7-1789418380F4}"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616284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343F6A1A-0E31-494C-BFC5-3CBC5D94AF4D}" type="datetime1">
              <a:rPr lang="fr-FR" smtClean="0">
                <a:solidFill>
                  <a:prstClr val="black">
                    <a:tint val="75000"/>
                  </a:prstClr>
                </a:solidFill>
              </a:rPr>
              <a:pPr/>
              <a:t>03/06/2020</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9C39B62D-F384-124E-96E7-1789418380F4}"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272689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DDE1F32F-56EB-4BB8-A490-5D80956ECD28}" type="datetime1">
              <a:rPr lang="fr-FR" smtClean="0">
                <a:solidFill>
                  <a:prstClr val="black">
                    <a:tint val="75000"/>
                  </a:prstClr>
                </a:solidFill>
              </a:rPr>
              <a:pPr/>
              <a:t>03/06/2020</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9C39B62D-F384-124E-96E7-1789418380F4}"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8813000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et modifiez le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B02E0AE3-3DCD-47DE-9E9D-1F5468F11A6E}" type="datetime1">
              <a:rPr lang="fr-FR" smtClean="0">
                <a:solidFill>
                  <a:prstClr val="black">
                    <a:tint val="75000"/>
                  </a:prstClr>
                </a:solidFill>
              </a:rPr>
              <a:pPr defTabSz="457200"/>
              <a:t>03/06/2020</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9C39B62D-F384-124E-96E7-1789418380F4}" type="slidenum">
              <a:rPr lang="fr-FR" smtClean="0">
                <a:solidFill>
                  <a:prstClr val="black">
                    <a:tint val="75000"/>
                  </a:prstClr>
                </a:solidFill>
              </a:rPr>
              <a:pPr defTabSz="457200"/>
              <a:t>‹N°›</a:t>
            </a:fld>
            <a:endParaRPr lang="fr-FR">
              <a:solidFill>
                <a:prstClr val="black">
                  <a:tint val="75000"/>
                </a:prstClr>
              </a:solidFill>
            </a:endParaRPr>
          </a:p>
        </p:txBody>
      </p:sp>
    </p:spTree>
    <p:extLst>
      <p:ext uri="{BB962C8B-B14F-4D97-AF65-F5344CB8AC3E}">
        <p14:creationId xmlns:p14="http://schemas.microsoft.com/office/powerpoint/2010/main" val="32323510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720" r:id="rId12"/>
    <p:sldLayoutId id="2147483721" r:id="rId13"/>
    <p:sldLayoutId id="2147483722" r:id="rId14"/>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et modifiez le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B02E0AE3-3DCD-47DE-9E9D-1F5468F11A6E}" type="datetime1">
              <a:rPr lang="fr-FR" smtClean="0">
                <a:solidFill>
                  <a:prstClr val="black">
                    <a:tint val="75000"/>
                  </a:prstClr>
                </a:solidFill>
              </a:rPr>
              <a:pPr defTabSz="457200"/>
              <a:t>03/06/2020</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9C39B62D-F384-124E-96E7-1789418380F4}" type="slidenum">
              <a:rPr lang="fr-FR" smtClean="0">
                <a:solidFill>
                  <a:prstClr val="black">
                    <a:tint val="75000"/>
                  </a:prstClr>
                </a:solidFill>
              </a:rPr>
              <a:pPr defTabSz="457200"/>
              <a:t>‹N°›</a:t>
            </a:fld>
            <a:endParaRPr lang="fr-FR">
              <a:solidFill>
                <a:prstClr val="black">
                  <a:tint val="75000"/>
                </a:prstClr>
              </a:solidFill>
            </a:endParaRPr>
          </a:p>
        </p:txBody>
      </p:sp>
    </p:spTree>
    <p:extLst>
      <p:ext uri="{BB962C8B-B14F-4D97-AF65-F5344CB8AC3E}">
        <p14:creationId xmlns:p14="http://schemas.microsoft.com/office/powerpoint/2010/main" val="423144496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91680" y="3228407"/>
            <a:ext cx="6979245" cy="1323439"/>
          </a:xfrm>
          <a:prstGeom prst="rect">
            <a:avLst/>
          </a:prstGeom>
        </p:spPr>
        <p:txBody>
          <a:bodyPr wrap="square">
            <a:spAutoFit/>
          </a:bodyPr>
          <a:lstStyle/>
          <a:p>
            <a:pPr algn="r" defTabSz="457200">
              <a:spcBef>
                <a:spcPct val="20000"/>
              </a:spcBef>
            </a:pPr>
            <a:r>
              <a:rPr lang="fr-FR" sz="4000" dirty="0" smtClean="0">
                <a:solidFill>
                  <a:prstClr val="black"/>
                </a:solidFill>
                <a:latin typeface="Arial" panose="020B0604020202020204" pitchFamily="34" charset="0"/>
                <a:cs typeface="Arial" panose="020B0604020202020204" pitchFamily="34" charset="0"/>
              </a:rPr>
              <a:t>COMMISSION FORMATION PROFESSIONNELLE</a:t>
            </a:r>
            <a:endParaRPr lang="fr-FR" sz="4000" dirty="0">
              <a:solidFill>
                <a:prstClr val="black"/>
              </a:solidFill>
              <a:latin typeface="Arial" panose="020B0604020202020204" pitchFamily="34" charset="0"/>
              <a:cs typeface="Arial" panose="020B0604020202020204" pitchFamily="34" charset="0"/>
            </a:endParaRPr>
          </a:p>
        </p:txBody>
      </p:sp>
      <p:sp>
        <p:nvSpPr>
          <p:cNvPr id="5" name="Rectangle 4"/>
          <p:cNvSpPr/>
          <p:nvPr/>
        </p:nvSpPr>
        <p:spPr>
          <a:xfrm>
            <a:off x="6692900" y="6070880"/>
            <a:ext cx="2197100" cy="338554"/>
          </a:xfrm>
          <a:prstGeom prst="rect">
            <a:avLst/>
          </a:prstGeom>
        </p:spPr>
        <p:txBody>
          <a:bodyPr wrap="square">
            <a:spAutoFit/>
          </a:bodyPr>
          <a:lstStyle/>
          <a:p>
            <a:pPr algn="ctr" defTabSz="457200">
              <a:spcBef>
                <a:spcPct val="20000"/>
              </a:spcBef>
            </a:pPr>
            <a:r>
              <a:rPr lang="fr-FR" sz="1600" dirty="0">
                <a:solidFill>
                  <a:prstClr val="black">
                    <a:lumMod val="50000"/>
                    <a:lumOff val="50000"/>
                  </a:prstClr>
                </a:solidFill>
                <a:latin typeface="Arial" panose="020B0604020202020204" pitchFamily="34" charset="0"/>
                <a:ea typeface="BatangChe" panose="02030609000101010101" pitchFamily="49" charset="-127"/>
                <a:cs typeface="Arial" panose="020B0604020202020204" pitchFamily="34" charset="0"/>
              </a:rPr>
              <a:t>8</a:t>
            </a:r>
            <a:r>
              <a:rPr lang="fr-FR" sz="1600" dirty="0" smtClean="0">
                <a:solidFill>
                  <a:prstClr val="black">
                    <a:lumMod val="50000"/>
                    <a:lumOff val="50000"/>
                  </a:prstClr>
                </a:solidFill>
                <a:latin typeface="Arial" panose="020B0604020202020204" pitchFamily="34" charset="0"/>
                <a:ea typeface="BatangChe" panose="02030609000101010101" pitchFamily="49" charset="-127"/>
                <a:cs typeface="Arial" panose="020B0604020202020204" pitchFamily="34" charset="0"/>
              </a:rPr>
              <a:t> juin 2020</a:t>
            </a:r>
            <a:endParaRPr lang="fr-FR" sz="1600" dirty="0">
              <a:solidFill>
                <a:prstClr val="black">
                  <a:lumMod val="50000"/>
                  <a:lumOff val="50000"/>
                </a:prstClr>
              </a:solidFill>
              <a:latin typeface="Arial" panose="020B0604020202020204" pitchFamily="34" charset="0"/>
              <a:ea typeface="BatangChe" panose="02030609000101010101" pitchFamily="49" charset="-127"/>
              <a:cs typeface="Arial" panose="020B0604020202020204" pitchFamily="34" charset="0"/>
            </a:endParaRPr>
          </a:p>
        </p:txBody>
      </p:sp>
      <p:sp>
        <p:nvSpPr>
          <p:cNvPr id="4" name="Rectangle 3"/>
          <p:cNvSpPr/>
          <p:nvPr/>
        </p:nvSpPr>
        <p:spPr>
          <a:xfrm rot="5400000">
            <a:off x="8529221" y="3474399"/>
            <a:ext cx="721557" cy="215901"/>
          </a:xfrm>
          <a:prstGeom prst="rect">
            <a:avLst/>
          </a:prstGeom>
          <a:solidFill>
            <a:srgbClr val="91131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fr-FR" dirty="0" smtClean="0">
                <a:solidFill>
                  <a:prstClr val="white"/>
                </a:solidFill>
              </a:rPr>
              <a:t> </a:t>
            </a:r>
            <a:endParaRPr lang="fr-FR" dirty="0">
              <a:solidFill>
                <a:prstClr val="white"/>
              </a:solidFill>
            </a:endParaRPr>
          </a:p>
        </p:txBody>
      </p:sp>
    </p:spTree>
    <p:extLst>
      <p:ext uri="{BB962C8B-B14F-4D97-AF65-F5344CB8AC3E}">
        <p14:creationId xmlns:p14="http://schemas.microsoft.com/office/powerpoint/2010/main" val="26825567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924720" y="194414"/>
            <a:ext cx="7943782" cy="1569660"/>
          </a:xfrm>
          <a:prstGeom prst="rect">
            <a:avLst/>
          </a:prstGeom>
          <a:noFill/>
        </p:spPr>
        <p:txBody>
          <a:bodyPr wrap="square" rtlCol="0">
            <a:spAutoFit/>
          </a:bodyPr>
          <a:lstStyle/>
          <a:p>
            <a:pPr algn="r"/>
            <a:r>
              <a:rPr lang="fr-FR" sz="3200" b="1" dirty="0" smtClean="0">
                <a:solidFill>
                  <a:srgbClr val="91131E"/>
                </a:solidFill>
                <a:latin typeface="Arial" panose="020B0604020202020204" pitchFamily="34" charset="0"/>
                <a:cs typeface="Arial" panose="020B0604020202020204" pitchFamily="34" charset="0"/>
              </a:rPr>
              <a:t>1- Chiffres </a:t>
            </a:r>
            <a:r>
              <a:rPr lang="fr-FR" sz="3200" b="1" dirty="0">
                <a:solidFill>
                  <a:srgbClr val="91131E"/>
                </a:solidFill>
                <a:latin typeface="Arial" panose="020B0604020202020204" pitchFamily="34" charset="0"/>
                <a:cs typeface="Arial" panose="020B0604020202020204" pitchFamily="34" charset="0"/>
              </a:rPr>
              <a:t>2019 et </a:t>
            </a:r>
            <a:r>
              <a:rPr lang="fr-FR" sz="3200" b="1" dirty="0" smtClean="0">
                <a:solidFill>
                  <a:srgbClr val="91131E"/>
                </a:solidFill>
                <a:latin typeface="Arial" panose="020B0604020202020204" pitchFamily="34" charset="0"/>
                <a:cs typeface="Arial" panose="020B0604020202020204" pitchFamily="34" charset="0"/>
              </a:rPr>
              <a:t>contexte réglementaire</a:t>
            </a:r>
            <a:endParaRPr lang="fr-FR" sz="3200" b="1" dirty="0">
              <a:solidFill>
                <a:srgbClr val="91131E"/>
              </a:solidFill>
              <a:latin typeface="Arial" panose="020B0604020202020204" pitchFamily="34" charset="0"/>
              <a:cs typeface="Arial" panose="020B0604020202020204" pitchFamily="34" charset="0"/>
            </a:endParaRPr>
          </a:p>
          <a:p>
            <a:pPr algn="r"/>
            <a:endParaRPr lang="fr-FR" sz="3200" b="1" dirty="0" smtClean="0">
              <a:solidFill>
                <a:srgbClr val="91131E"/>
              </a:solidFill>
              <a:latin typeface="Arial" panose="020B0604020202020204" pitchFamily="34" charset="0"/>
              <a:cs typeface="Arial" panose="020B0604020202020204" pitchFamily="34" charset="0"/>
            </a:endParaRPr>
          </a:p>
        </p:txBody>
      </p:sp>
      <p:sp>
        <p:nvSpPr>
          <p:cNvPr id="2" name="Rectangle 1"/>
          <p:cNvSpPr/>
          <p:nvPr/>
        </p:nvSpPr>
        <p:spPr>
          <a:xfrm>
            <a:off x="8940800" y="327079"/>
            <a:ext cx="203200" cy="381000"/>
          </a:xfrm>
          <a:prstGeom prst="rect">
            <a:avLst/>
          </a:prstGeom>
          <a:solidFill>
            <a:schemeClr val="tx1">
              <a:lumMod val="50000"/>
              <a:lumOff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 name="Rectangle 10"/>
          <p:cNvSpPr/>
          <p:nvPr/>
        </p:nvSpPr>
        <p:spPr>
          <a:xfrm>
            <a:off x="754041" y="2279189"/>
            <a:ext cx="173038" cy="173037"/>
          </a:xfrm>
          <a:prstGeom prst="rect">
            <a:avLst/>
          </a:prstGeom>
          <a:solidFill>
            <a:srgbClr val="81171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p>
        </p:txBody>
      </p:sp>
      <p:sp>
        <p:nvSpPr>
          <p:cNvPr id="9" name="Rectangle 8"/>
          <p:cNvSpPr/>
          <p:nvPr/>
        </p:nvSpPr>
        <p:spPr>
          <a:xfrm>
            <a:off x="778008" y="4250108"/>
            <a:ext cx="173038" cy="173037"/>
          </a:xfrm>
          <a:prstGeom prst="rect">
            <a:avLst/>
          </a:prstGeom>
          <a:solidFill>
            <a:srgbClr val="81171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p>
        </p:txBody>
      </p:sp>
      <p:sp>
        <p:nvSpPr>
          <p:cNvPr id="3" name="ZoneTexte 2"/>
          <p:cNvSpPr txBox="1"/>
          <p:nvPr/>
        </p:nvSpPr>
        <p:spPr>
          <a:xfrm>
            <a:off x="1329224" y="2247255"/>
            <a:ext cx="7134774" cy="923330"/>
          </a:xfrm>
          <a:prstGeom prst="rect">
            <a:avLst/>
          </a:prstGeom>
          <a:noFill/>
        </p:spPr>
        <p:txBody>
          <a:bodyPr wrap="none" rtlCol="0">
            <a:spAutoFit/>
          </a:bodyPr>
          <a:lstStyle/>
          <a:p>
            <a:pPr algn="just"/>
            <a:r>
              <a:rPr lang="fr-FR" b="1" dirty="0" smtClean="0"/>
              <a:t>Loi </a:t>
            </a:r>
            <a:r>
              <a:rPr lang="fr-FR" b="1" dirty="0"/>
              <a:t>Avenir du 5 septembre 2018 </a:t>
            </a:r>
            <a:r>
              <a:rPr lang="fr-FR" dirty="0" smtClean="0"/>
              <a:t>supprime la mission d’enregistrement </a:t>
            </a:r>
          </a:p>
          <a:p>
            <a:pPr algn="just"/>
            <a:r>
              <a:rPr lang="fr-FR" dirty="0" smtClean="0"/>
              <a:t>des contrats des Chambres consulaires : mise en place de l’offre régionale </a:t>
            </a:r>
          </a:p>
          <a:p>
            <a:pPr algn="just"/>
            <a:r>
              <a:rPr lang="fr-FR" dirty="0" smtClean="0"/>
              <a:t>APP à compter du 1</a:t>
            </a:r>
            <a:r>
              <a:rPr lang="fr-FR" baseline="30000" dirty="0" smtClean="0"/>
              <a:t>er</a:t>
            </a:r>
            <a:r>
              <a:rPr lang="fr-FR" dirty="0" smtClean="0"/>
              <a:t> janvier 2020.</a:t>
            </a:r>
            <a:endParaRPr lang="fr-FR" dirty="0"/>
          </a:p>
        </p:txBody>
      </p:sp>
      <p:sp>
        <p:nvSpPr>
          <p:cNvPr id="4" name="ZoneTexte 3"/>
          <p:cNvSpPr txBox="1"/>
          <p:nvPr/>
        </p:nvSpPr>
        <p:spPr>
          <a:xfrm>
            <a:off x="1356864" y="4163589"/>
            <a:ext cx="7487308" cy="923330"/>
          </a:xfrm>
          <a:prstGeom prst="rect">
            <a:avLst/>
          </a:prstGeom>
          <a:noFill/>
        </p:spPr>
        <p:txBody>
          <a:bodyPr wrap="square" rtlCol="0">
            <a:spAutoFit/>
          </a:bodyPr>
          <a:lstStyle/>
          <a:p>
            <a:pPr algn="just"/>
            <a:r>
              <a:rPr lang="fr-FR" dirty="0" smtClean="0"/>
              <a:t>La CMA Isère a enregistré tous les contrats d’apprentissage avant le 31/12/2019 : </a:t>
            </a:r>
            <a:r>
              <a:rPr lang="fr-FR" b="1" u="sng" dirty="0" smtClean="0"/>
              <a:t>aucun retard de traitement</a:t>
            </a:r>
            <a:r>
              <a:rPr lang="fr-FR" dirty="0" smtClean="0"/>
              <a:t>. Seuls les contrats arrivés signés après le 1</a:t>
            </a:r>
            <a:r>
              <a:rPr lang="fr-FR" baseline="30000" dirty="0" smtClean="0"/>
              <a:t>er</a:t>
            </a:r>
            <a:r>
              <a:rPr lang="fr-FR" dirty="0" smtClean="0"/>
              <a:t> janvier ont été transmis aux OPCO tel que les </a:t>
            </a:r>
            <a:r>
              <a:rPr lang="fr-FR" dirty="0"/>
              <a:t>textes</a:t>
            </a:r>
            <a:r>
              <a:rPr lang="fr-FR" dirty="0" smtClean="0"/>
              <a:t> le prévoyaient.</a:t>
            </a:r>
            <a:endParaRPr lang="fr-FR" dirty="0"/>
          </a:p>
        </p:txBody>
      </p:sp>
    </p:spTree>
    <p:extLst>
      <p:ext uri="{BB962C8B-B14F-4D97-AF65-F5344CB8AC3E}">
        <p14:creationId xmlns:p14="http://schemas.microsoft.com/office/powerpoint/2010/main" val="1044293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67544" y="194414"/>
            <a:ext cx="8400957" cy="584775"/>
          </a:xfrm>
          <a:prstGeom prst="rect">
            <a:avLst/>
          </a:prstGeom>
          <a:noFill/>
        </p:spPr>
        <p:txBody>
          <a:bodyPr wrap="square" rtlCol="0">
            <a:spAutoFit/>
          </a:bodyPr>
          <a:lstStyle/>
          <a:p>
            <a:pPr algn="r"/>
            <a:r>
              <a:rPr lang="fr-FR" sz="3200" b="1" dirty="0">
                <a:solidFill>
                  <a:srgbClr val="91131E"/>
                </a:solidFill>
                <a:latin typeface="Arial" panose="020B0604020202020204" pitchFamily="34" charset="0"/>
                <a:cs typeface="Arial" panose="020B0604020202020204" pitchFamily="34" charset="0"/>
              </a:rPr>
              <a:t>2</a:t>
            </a:r>
            <a:r>
              <a:rPr lang="fr-FR" sz="3200" b="1" dirty="0" smtClean="0">
                <a:solidFill>
                  <a:srgbClr val="91131E"/>
                </a:solidFill>
                <a:latin typeface="Arial" panose="020B0604020202020204" pitchFamily="34" charset="0"/>
                <a:cs typeface="Arial" panose="020B0604020202020204" pitchFamily="34" charset="0"/>
              </a:rPr>
              <a:t>- Impacts de la crise sanitaire</a:t>
            </a:r>
            <a:endParaRPr lang="fr-FR" sz="3200" b="1" dirty="0">
              <a:solidFill>
                <a:srgbClr val="91131E"/>
              </a:solidFill>
              <a:latin typeface="Arial" panose="020B0604020202020204" pitchFamily="34" charset="0"/>
              <a:cs typeface="Arial" panose="020B0604020202020204" pitchFamily="34" charset="0"/>
            </a:endParaRPr>
          </a:p>
        </p:txBody>
      </p:sp>
      <p:sp>
        <p:nvSpPr>
          <p:cNvPr id="11" name="Rectangle 10"/>
          <p:cNvSpPr/>
          <p:nvPr/>
        </p:nvSpPr>
        <p:spPr>
          <a:xfrm>
            <a:off x="8940800" y="327079"/>
            <a:ext cx="203200" cy="381000"/>
          </a:xfrm>
          <a:prstGeom prst="rect">
            <a:avLst/>
          </a:prstGeom>
          <a:solidFill>
            <a:schemeClr val="tx1">
              <a:lumMod val="50000"/>
              <a:lumOff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aphicFrame>
        <p:nvGraphicFramePr>
          <p:cNvPr id="4" name="Tableau 3"/>
          <p:cNvGraphicFramePr>
            <a:graphicFrameLocks noGrp="1"/>
          </p:cNvGraphicFramePr>
          <p:nvPr>
            <p:extLst>
              <p:ext uri="{D42A27DB-BD31-4B8C-83A1-F6EECF244321}">
                <p14:modId xmlns:p14="http://schemas.microsoft.com/office/powerpoint/2010/main" val="1462320015"/>
              </p:ext>
            </p:extLst>
          </p:nvPr>
        </p:nvGraphicFramePr>
        <p:xfrm>
          <a:off x="755575" y="1232614"/>
          <a:ext cx="7704856" cy="2340400"/>
        </p:xfrm>
        <a:graphic>
          <a:graphicData uri="http://schemas.openxmlformats.org/drawingml/2006/table">
            <a:tbl>
              <a:tblPr firstRow="1" firstCol="1" bandRow="1">
                <a:tableStyleId>{85BE263C-DBD7-4A20-BB59-AAB30ACAA65A}</a:tableStyleId>
              </a:tblPr>
              <a:tblGrid>
                <a:gridCol w="3649668"/>
                <a:gridCol w="1013797"/>
                <a:gridCol w="1013797"/>
                <a:gridCol w="1013797"/>
                <a:gridCol w="1013797"/>
              </a:tblGrid>
              <a:tr h="260229">
                <a:tc>
                  <a:txBody>
                    <a:bodyPr/>
                    <a:lstStyle/>
                    <a:p>
                      <a:pPr>
                        <a:spcAft>
                          <a:spcPts val="0"/>
                        </a:spcAft>
                      </a:pPr>
                      <a:r>
                        <a:rPr lang="fr-FR" sz="1100" dirty="0" smtClean="0">
                          <a:effectLst/>
                          <a:latin typeface="+mn-lt"/>
                          <a:ea typeface="+mn-ea"/>
                        </a:rPr>
                        <a:t>REPARTITION</a:t>
                      </a:r>
                      <a:r>
                        <a:rPr lang="fr-FR" sz="1100" baseline="0" dirty="0" smtClean="0">
                          <a:effectLst/>
                          <a:latin typeface="+mn-lt"/>
                          <a:ea typeface="+mn-ea"/>
                        </a:rPr>
                        <a:t> PAR SECTEUR AU 31/05/2020 (contrats saisis)</a:t>
                      </a:r>
                      <a:endParaRPr lang="fr-FR" sz="1200" dirty="0">
                        <a:effectLst/>
                        <a:latin typeface="Times New Roman"/>
                        <a:ea typeface="Calibri"/>
                      </a:endParaRPr>
                    </a:p>
                  </a:txBody>
                  <a:tcPr marL="44450" marR="44450" marT="0" marB="0" anchor="b">
                    <a:solidFill>
                      <a:srgbClr val="A50021"/>
                    </a:solidFill>
                  </a:tcPr>
                </a:tc>
                <a:tc>
                  <a:txBody>
                    <a:bodyPr/>
                    <a:lstStyle/>
                    <a:p>
                      <a:endParaRPr lang="fr-FR" sz="1000" dirty="0">
                        <a:effectLst/>
                        <a:latin typeface="Times New Roman"/>
                      </a:endParaRPr>
                    </a:p>
                  </a:txBody>
                  <a:tcPr marL="44450" marR="44450" marT="0" marB="0" anchor="b">
                    <a:solidFill>
                      <a:schemeClr val="bg1"/>
                    </a:solidFill>
                  </a:tcPr>
                </a:tc>
                <a:tc>
                  <a:txBody>
                    <a:bodyPr/>
                    <a:lstStyle/>
                    <a:p>
                      <a:endParaRPr lang="fr-FR" sz="1000" dirty="0">
                        <a:effectLst/>
                        <a:latin typeface="Times New Roman"/>
                      </a:endParaRPr>
                    </a:p>
                  </a:txBody>
                  <a:tcPr marL="44450" marR="44450" marT="0" marB="0" anchor="b">
                    <a:solidFill>
                      <a:schemeClr val="bg1"/>
                    </a:solidFill>
                  </a:tcPr>
                </a:tc>
                <a:tc>
                  <a:txBody>
                    <a:bodyPr/>
                    <a:lstStyle/>
                    <a:p>
                      <a:endParaRPr lang="fr-FR" sz="1000" dirty="0">
                        <a:effectLst/>
                        <a:latin typeface="Times New Roman"/>
                      </a:endParaRPr>
                    </a:p>
                  </a:txBody>
                  <a:tcPr marL="44450" marR="44450" marT="0" marB="0" anchor="b">
                    <a:solidFill>
                      <a:schemeClr val="bg1"/>
                    </a:solidFill>
                  </a:tcPr>
                </a:tc>
                <a:tc>
                  <a:txBody>
                    <a:bodyPr/>
                    <a:lstStyle/>
                    <a:p>
                      <a:endParaRPr lang="fr-FR" sz="1000" dirty="0">
                        <a:effectLst/>
                        <a:latin typeface="Times New Roman"/>
                      </a:endParaRPr>
                    </a:p>
                  </a:txBody>
                  <a:tcPr marL="44450" marR="44450" marT="0" marB="0" anchor="b">
                    <a:solidFill>
                      <a:schemeClr val="bg1"/>
                    </a:solidFill>
                  </a:tcPr>
                </a:tc>
              </a:tr>
              <a:tr h="260229">
                <a:tc>
                  <a:txBody>
                    <a:bodyPr/>
                    <a:lstStyle/>
                    <a:p>
                      <a:endParaRPr lang="fr-FR" sz="1000" dirty="0">
                        <a:effectLst/>
                        <a:latin typeface="Times New Roman"/>
                      </a:endParaRPr>
                    </a:p>
                  </a:txBody>
                  <a:tcPr marL="44450" marR="44450" marT="0" marB="0" anchor="b">
                    <a:solidFill>
                      <a:srgbClr val="A50021"/>
                    </a:solidFill>
                  </a:tcPr>
                </a:tc>
                <a:tc>
                  <a:txBody>
                    <a:bodyPr/>
                    <a:lstStyle/>
                    <a:p>
                      <a:pPr algn="r">
                        <a:spcAft>
                          <a:spcPts val="0"/>
                        </a:spcAft>
                      </a:pPr>
                      <a:r>
                        <a:rPr lang="fr-FR" sz="1100">
                          <a:effectLst/>
                        </a:rPr>
                        <a:t>2020</a:t>
                      </a:r>
                      <a:endParaRPr lang="fr-FR" sz="1200">
                        <a:effectLst/>
                        <a:latin typeface="Times New Roman"/>
                        <a:ea typeface="Calibri"/>
                      </a:endParaRPr>
                    </a:p>
                  </a:txBody>
                  <a:tcPr marL="44450" marR="44450" marT="0" marB="0" anchor="b"/>
                </a:tc>
                <a:tc>
                  <a:txBody>
                    <a:bodyPr/>
                    <a:lstStyle/>
                    <a:p>
                      <a:pPr algn="r">
                        <a:spcAft>
                          <a:spcPts val="0"/>
                        </a:spcAft>
                      </a:pPr>
                      <a:r>
                        <a:rPr lang="fr-FR" sz="1100">
                          <a:effectLst/>
                        </a:rPr>
                        <a:t>%</a:t>
                      </a:r>
                      <a:endParaRPr lang="fr-FR" sz="1200">
                        <a:effectLst/>
                        <a:latin typeface="Times New Roman"/>
                        <a:ea typeface="Calibri"/>
                      </a:endParaRPr>
                    </a:p>
                  </a:txBody>
                  <a:tcPr marL="44450" marR="44450" marT="0" marB="0" anchor="b"/>
                </a:tc>
                <a:tc>
                  <a:txBody>
                    <a:bodyPr/>
                    <a:lstStyle/>
                    <a:p>
                      <a:pPr algn="r">
                        <a:spcAft>
                          <a:spcPts val="0"/>
                        </a:spcAft>
                      </a:pPr>
                      <a:r>
                        <a:rPr lang="fr-FR" sz="1100">
                          <a:effectLst/>
                        </a:rPr>
                        <a:t>2019</a:t>
                      </a:r>
                      <a:endParaRPr lang="fr-FR" sz="1200">
                        <a:effectLst/>
                        <a:latin typeface="Times New Roman"/>
                        <a:ea typeface="Calibri"/>
                      </a:endParaRPr>
                    </a:p>
                  </a:txBody>
                  <a:tcPr marL="44450" marR="44450" marT="0" marB="0" anchor="b"/>
                </a:tc>
                <a:tc>
                  <a:txBody>
                    <a:bodyPr/>
                    <a:lstStyle/>
                    <a:p>
                      <a:pPr algn="r">
                        <a:spcAft>
                          <a:spcPts val="0"/>
                        </a:spcAft>
                      </a:pPr>
                      <a:r>
                        <a:rPr lang="fr-FR" sz="1100">
                          <a:effectLst/>
                        </a:rPr>
                        <a:t>%</a:t>
                      </a:r>
                      <a:endParaRPr lang="fr-FR" sz="1200">
                        <a:effectLst/>
                        <a:latin typeface="Times New Roman"/>
                        <a:ea typeface="Calibri"/>
                      </a:endParaRPr>
                    </a:p>
                  </a:txBody>
                  <a:tcPr marL="44450" marR="44450" marT="0" marB="0" anchor="b"/>
                </a:tc>
              </a:tr>
              <a:tr h="260229">
                <a:tc>
                  <a:txBody>
                    <a:bodyPr/>
                    <a:lstStyle/>
                    <a:p>
                      <a:pPr>
                        <a:spcAft>
                          <a:spcPts val="0"/>
                        </a:spcAft>
                      </a:pPr>
                      <a:r>
                        <a:rPr lang="fr-FR" sz="1100" dirty="0">
                          <a:effectLst/>
                        </a:rPr>
                        <a:t>ALIMENTATION</a:t>
                      </a:r>
                      <a:endParaRPr lang="fr-FR" sz="1200" dirty="0">
                        <a:effectLst/>
                        <a:latin typeface="Times New Roman"/>
                        <a:ea typeface="Calibri"/>
                      </a:endParaRPr>
                    </a:p>
                  </a:txBody>
                  <a:tcPr marL="44450" marR="44450" marT="0" marB="0" anchor="b">
                    <a:solidFill>
                      <a:srgbClr val="A50021"/>
                    </a:solidFill>
                  </a:tcPr>
                </a:tc>
                <a:tc>
                  <a:txBody>
                    <a:bodyPr/>
                    <a:lstStyle/>
                    <a:p>
                      <a:pPr algn="r">
                        <a:spcAft>
                          <a:spcPts val="0"/>
                        </a:spcAft>
                      </a:pPr>
                      <a:r>
                        <a:rPr lang="fr-FR" sz="1100" dirty="0" smtClean="0">
                          <a:effectLst/>
                        </a:rPr>
                        <a:t>82</a:t>
                      </a:r>
                      <a:endParaRPr lang="fr-FR" sz="1200" b="1" dirty="0">
                        <a:solidFill>
                          <a:schemeClr val="tx1"/>
                        </a:solidFill>
                        <a:effectLst/>
                        <a:latin typeface="Times New Roman"/>
                        <a:ea typeface="Calibri"/>
                      </a:endParaRPr>
                    </a:p>
                  </a:txBody>
                  <a:tcPr marL="44450" marR="44450" marT="0" marB="0" anchor="b"/>
                </a:tc>
                <a:tc>
                  <a:txBody>
                    <a:bodyPr/>
                    <a:lstStyle/>
                    <a:p>
                      <a:pPr algn="r" rtl="0" fontAlgn="ctr"/>
                      <a:r>
                        <a:rPr lang="fr-FR" sz="1100" u="none" strike="noStrike" dirty="0">
                          <a:effectLst/>
                        </a:rPr>
                        <a:t>35,7</a:t>
                      </a:r>
                      <a:endParaRPr lang="fr-FR" sz="1100" b="1" i="0" u="none" strike="noStrike" dirty="0">
                        <a:solidFill>
                          <a:schemeClr val="tx1"/>
                        </a:solidFill>
                        <a:effectLst/>
                        <a:latin typeface="Calibri"/>
                      </a:endParaRPr>
                    </a:p>
                  </a:txBody>
                  <a:tcPr marL="9525" marR="9525" marT="9525" marB="0" anchor="ctr"/>
                </a:tc>
                <a:tc>
                  <a:txBody>
                    <a:bodyPr/>
                    <a:lstStyle/>
                    <a:p>
                      <a:pPr algn="r">
                        <a:spcAft>
                          <a:spcPts val="0"/>
                        </a:spcAft>
                      </a:pPr>
                      <a:r>
                        <a:rPr lang="fr-FR" sz="1100">
                          <a:effectLst/>
                        </a:rPr>
                        <a:t>172</a:t>
                      </a:r>
                      <a:endParaRPr lang="fr-FR" sz="1200">
                        <a:effectLst/>
                        <a:latin typeface="Times New Roman"/>
                        <a:ea typeface="Calibri"/>
                      </a:endParaRPr>
                    </a:p>
                  </a:txBody>
                  <a:tcPr marL="44450" marR="44450" marT="0" marB="0" anchor="b"/>
                </a:tc>
                <a:tc>
                  <a:txBody>
                    <a:bodyPr/>
                    <a:lstStyle/>
                    <a:p>
                      <a:pPr algn="r">
                        <a:spcAft>
                          <a:spcPts val="0"/>
                        </a:spcAft>
                      </a:pPr>
                      <a:r>
                        <a:rPr lang="fr-FR" sz="1100">
                          <a:effectLst/>
                        </a:rPr>
                        <a:t>32,6</a:t>
                      </a:r>
                      <a:endParaRPr lang="fr-FR" sz="1200">
                        <a:effectLst/>
                        <a:latin typeface="Times New Roman"/>
                        <a:ea typeface="Calibri"/>
                      </a:endParaRPr>
                    </a:p>
                  </a:txBody>
                  <a:tcPr marL="44450" marR="44450" marT="0" marB="0" anchor="b"/>
                </a:tc>
              </a:tr>
              <a:tr h="260229">
                <a:tc>
                  <a:txBody>
                    <a:bodyPr/>
                    <a:lstStyle/>
                    <a:p>
                      <a:pPr>
                        <a:spcAft>
                          <a:spcPts val="0"/>
                        </a:spcAft>
                      </a:pPr>
                      <a:r>
                        <a:rPr lang="fr-FR" sz="1100" dirty="0">
                          <a:effectLst/>
                        </a:rPr>
                        <a:t>BATIMENT</a:t>
                      </a:r>
                      <a:endParaRPr lang="fr-FR" sz="1200" dirty="0">
                        <a:effectLst/>
                        <a:latin typeface="Times New Roman"/>
                        <a:ea typeface="Calibri"/>
                      </a:endParaRPr>
                    </a:p>
                  </a:txBody>
                  <a:tcPr marL="44450" marR="44450" marT="0" marB="0" anchor="b">
                    <a:solidFill>
                      <a:srgbClr val="A50021"/>
                    </a:solidFill>
                  </a:tcPr>
                </a:tc>
                <a:tc>
                  <a:txBody>
                    <a:bodyPr/>
                    <a:lstStyle/>
                    <a:p>
                      <a:pPr algn="r">
                        <a:spcAft>
                          <a:spcPts val="0"/>
                        </a:spcAft>
                      </a:pPr>
                      <a:r>
                        <a:rPr lang="fr-FR" sz="1100" dirty="0">
                          <a:effectLst/>
                        </a:rPr>
                        <a:t>93</a:t>
                      </a:r>
                      <a:endParaRPr lang="fr-FR" sz="1200" b="1" dirty="0">
                        <a:solidFill>
                          <a:schemeClr val="tx1"/>
                        </a:solidFill>
                        <a:effectLst/>
                        <a:latin typeface="Times New Roman"/>
                        <a:ea typeface="Calibri"/>
                      </a:endParaRPr>
                    </a:p>
                  </a:txBody>
                  <a:tcPr marL="44450" marR="44450" marT="0" marB="0" anchor="b"/>
                </a:tc>
                <a:tc>
                  <a:txBody>
                    <a:bodyPr/>
                    <a:lstStyle/>
                    <a:p>
                      <a:pPr algn="r" rtl="0" fontAlgn="ctr"/>
                      <a:r>
                        <a:rPr lang="fr-FR" sz="1100" u="none" strike="noStrike" dirty="0">
                          <a:effectLst/>
                        </a:rPr>
                        <a:t>40,4</a:t>
                      </a:r>
                      <a:endParaRPr lang="fr-FR" sz="1100" b="1" i="0" u="none" strike="noStrike" dirty="0">
                        <a:solidFill>
                          <a:schemeClr val="tx1"/>
                        </a:solidFill>
                        <a:effectLst/>
                        <a:latin typeface="Calibri"/>
                      </a:endParaRPr>
                    </a:p>
                  </a:txBody>
                  <a:tcPr marL="9525" marR="9525" marT="9525" marB="0" anchor="ctr"/>
                </a:tc>
                <a:tc>
                  <a:txBody>
                    <a:bodyPr/>
                    <a:lstStyle/>
                    <a:p>
                      <a:pPr algn="r">
                        <a:spcAft>
                          <a:spcPts val="0"/>
                        </a:spcAft>
                      </a:pPr>
                      <a:r>
                        <a:rPr lang="fr-FR" sz="1100">
                          <a:effectLst/>
                        </a:rPr>
                        <a:t>186</a:t>
                      </a:r>
                      <a:endParaRPr lang="fr-FR" sz="1200">
                        <a:effectLst/>
                        <a:latin typeface="Times New Roman"/>
                        <a:ea typeface="Calibri"/>
                      </a:endParaRPr>
                    </a:p>
                  </a:txBody>
                  <a:tcPr marL="44450" marR="44450" marT="0" marB="0" anchor="b"/>
                </a:tc>
                <a:tc>
                  <a:txBody>
                    <a:bodyPr/>
                    <a:lstStyle/>
                    <a:p>
                      <a:pPr algn="r">
                        <a:spcAft>
                          <a:spcPts val="0"/>
                        </a:spcAft>
                      </a:pPr>
                      <a:r>
                        <a:rPr lang="fr-FR" sz="1100">
                          <a:effectLst/>
                        </a:rPr>
                        <a:t>35,2</a:t>
                      </a:r>
                      <a:endParaRPr lang="fr-FR" sz="1200">
                        <a:effectLst/>
                        <a:latin typeface="Times New Roman"/>
                        <a:ea typeface="Calibri"/>
                      </a:endParaRPr>
                    </a:p>
                  </a:txBody>
                  <a:tcPr marL="44450" marR="44450" marT="0" marB="0" anchor="b"/>
                </a:tc>
              </a:tr>
              <a:tr h="260229">
                <a:tc>
                  <a:txBody>
                    <a:bodyPr/>
                    <a:lstStyle/>
                    <a:p>
                      <a:pPr>
                        <a:spcAft>
                          <a:spcPts val="0"/>
                        </a:spcAft>
                      </a:pPr>
                      <a:r>
                        <a:rPr lang="fr-FR" sz="1100" dirty="0">
                          <a:effectLst/>
                        </a:rPr>
                        <a:t>TRAVAIL DES METAUX</a:t>
                      </a:r>
                      <a:endParaRPr lang="fr-FR" sz="1200" dirty="0">
                        <a:effectLst/>
                        <a:latin typeface="Times New Roman"/>
                        <a:ea typeface="Calibri"/>
                      </a:endParaRPr>
                    </a:p>
                  </a:txBody>
                  <a:tcPr marL="44450" marR="44450" marT="0" marB="0" anchor="b">
                    <a:solidFill>
                      <a:srgbClr val="A50021"/>
                    </a:solidFill>
                  </a:tcPr>
                </a:tc>
                <a:tc>
                  <a:txBody>
                    <a:bodyPr/>
                    <a:lstStyle/>
                    <a:p>
                      <a:pPr algn="r">
                        <a:spcAft>
                          <a:spcPts val="0"/>
                        </a:spcAft>
                      </a:pPr>
                      <a:r>
                        <a:rPr lang="fr-FR" sz="1100" dirty="0">
                          <a:effectLst/>
                        </a:rPr>
                        <a:t>6</a:t>
                      </a:r>
                      <a:endParaRPr lang="fr-FR" sz="1200" b="1" dirty="0">
                        <a:solidFill>
                          <a:schemeClr val="tx1"/>
                        </a:solidFill>
                        <a:effectLst/>
                        <a:latin typeface="Times New Roman"/>
                        <a:ea typeface="Calibri"/>
                      </a:endParaRPr>
                    </a:p>
                  </a:txBody>
                  <a:tcPr marL="44450" marR="44450" marT="0" marB="0" anchor="b"/>
                </a:tc>
                <a:tc>
                  <a:txBody>
                    <a:bodyPr/>
                    <a:lstStyle/>
                    <a:p>
                      <a:pPr algn="r" rtl="0" fontAlgn="ctr"/>
                      <a:r>
                        <a:rPr lang="fr-FR" sz="1100" u="none" strike="noStrike" dirty="0">
                          <a:effectLst/>
                        </a:rPr>
                        <a:t>2,6</a:t>
                      </a:r>
                      <a:endParaRPr lang="fr-FR" sz="1100" b="1" i="0" u="none" strike="noStrike" dirty="0">
                        <a:solidFill>
                          <a:schemeClr val="tx1"/>
                        </a:solidFill>
                        <a:effectLst/>
                        <a:latin typeface="Calibri"/>
                      </a:endParaRPr>
                    </a:p>
                  </a:txBody>
                  <a:tcPr marL="9525" marR="9525" marT="9525" marB="0" anchor="ctr"/>
                </a:tc>
                <a:tc>
                  <a:txBody>
                    <a:bodyPr/>
                    <a:lstStyle/>
                    <a:p>
                      <a:pPr algn="r">
                        <a:spcAft>
                          <a:spcPts val="0"/>
                        </a:spcAft>
                      </a:pPr>
                      <a:r>
                        <a:rPr lang="fr-FR" sz="1100">
                          <a:effectLst/>
                        </a:rPr>
                        <a:t>9</a:t>
                      </a:r>
                      <a:endParaRPr lang="fr-FR" sz="1200">
                        <a:effectLst/>
                        <a:latin typeface="Times New Roman"/>
                        <a:ea typeface="Calibri"/>
                      </a:endParaRPr>
                    </a:p>
                  </a:txBody>
                  <a:tcPr marL="44450" marR="44450" marT="0" marB="0" anchor="b"/>
                </a:tc>
                <a:tc>
                  <a:txBody>
                    <a:bodyPr/>
                    <a:lstStyle/>
                    <a:p>
                      <a:pPr algn="r">
                        <a:spcAft>
                          <a:spcPts val="0"/>
                        </a:spcAft>
                      </a:pPr>
                      <a:r>
                        <a:rPr lang="fr-FR" sz="1100">
                          <a:effectLst/>
                        </a:rPr>
                        <a:t>1,7</a:t>
                      </a:r>
                      <a:endParaRPr lang="fr-FR" sz="1200">
                        <a:effectLst/>
                        <a:latin typeface="Times New Roman"/>
                        <a:ea typeface="Calibri"/>
                      </a:endParaRPr>
                    </a:p>
                  </a:txBody>
                  <a:tcPr marL="44450" marR="44450" marT="0" marB="0" anchor="b"/>
                </a:tc>
              </a:tr>
              <a:tr h="260229">
                <a:tc>
                  <a:txBody>
                    <a:bodyPr/>
                    <a:lstStyle/>
                    <a:p>
                      <a:pPr>
                        <a:spcAft>
                          <a:spcPts val="0"/>
                        </a:spcAft>
                      </a:pPr>
                      <a:r>
                        <a:rPr lang="fr-FR" sz="1100" dirty="0">
                          <a:effectLst/>
                        </a:rPr>
                        <a:t>BOIS ET AMEUBLEMENT</a:t>
                      </a:r>
                      <a:endParaRPr lang="fr-FR" sz="1200" dirty="0">
                        <a:effectLst/>
                        <a:latin typeface="Times New Roman"/>
                        <a:ea typeface="Calibri"/>
                      </a:endParaRPr>
                    </a:p>
                  </a:txBody>
                  <a:tcPr marL="44450" marR="44450" marT="0" marB="0" anchor="b">
                    <a:solidFill>
                      <a:srgbClr val="A50021"/>
                    </a:solidFill>
                  </a:tcPr>
                </a:tc>
                <a:tc>
                  <a:txBody>
                    <a:bodyPr/>
                    <a:lstStyle/>
                    <a:p>
                      <a:pPr algn="r">
                        <a:spcAft>
                          <a:spcPts val="0"/>
                        </a:spcAft>
                      </a:pPr>
                      <a:r>
                        <a:rPr lang="fr-FR" sz="1100" dirty="0">
                          <a:effectLst/>
                        </a:rPr>
                        <a:t>11</a:t>
                      </a:r>
                      <a:endParaRPr lang="fr-FR" sz="1200" b="1" dirty="0">
                        <a:solidFill>
                          <a:schemeClr val="tx1"/>
                        </a:solidFill>
                        <a:effectLst/>
                        <a:latin typeface="Times New Roman"/>
                        <a:ea typeface="Calibri"/>
                      </a:endParaRPr>
                    </a:p>
                  </a:txBody>
                  <a:tcPr marL="44450" marR="44450" marT="0" marB="0" anchor="b"/>
                </a:tc>
                <a:tc>
                  <a:txBody>
                    <a:bodyPr/>
                    <a:lstStyle/>
                    <a:p>
                      <a:pPr algn="r" rtl="0" fontAlgn="ctr"/>
                      <a:r>
                        <a:rPr lang="fr-FR" sz="1100" u="none" strike="noStrike" dirty="0">
                          <a:effectLst/>
                        </a:rPr>
                        <a:t>4,8</a:t>
                      </a:r>
                      <a:endParaRPr lang="fr-FR" sz="1100" b="1" i="0" u="none" strike="noStrike" dirty="0">
                        <a:solidFill>
                          <a:schemeClr val="tx1"/>
                        </a:solidFill>
                        <a:effectLst/>
                        <a:latin typeface="Calibri"/>
                      </a:endParaRPr>
                    </a:p>
                  </a:txBody>
                  <a:tcPr marL="9525" marR="9525" marT="9525" marB="0" anchor="ctr"/>
                </a:tc>
                <a:tc>
                  <a:txBody>
                    <a:bodyPr/>
                    <a:lstStyle/>
                    <a:p>
                      <a:pPr algn="r">
                        <a:spcAft>
                          <a:spcPts val="0"/>
                        </a:spcAft>
                      </a:pPr>
                      <a:r>
                        <a:rPr lang="fr-FR" sz="1100">
                          <a:effectLst/>
                        </a:rPr>
                        <a:t>15</a:t>
                      </a:r>
                      <a:endParaRPr lang="fr-FR" sz="1200">
                        <a:effectLst/>
                        <a:latin typeface="Times New Roman"/>
                        <a:ea typeface="Calibri"/>
                      </a:endParaRPr>
                    </a:p>
                  </a:txBody>
                  <a:tcPr marL="44450" marR="44450" marT="0" marB="0" anchor="b"/>
                </a:tc>
                <a:tc>
                  <a:txBody>
                    <a:bodyPr/>
                    <a:lstStyle/>
                    <a:p>
                      <a:pPr algn="r">
                        <a:spcAft>
                          <a:spcPts val="0"/>
                        </a:spcAft>
                      </a:pPr>
                      <a:r>
                        <a:rPr lang="fr-FR" sz="1100">
                          <a:effectLst/>
                        </a:rPr>
                        <a:t>2,8</a:t>
                      </a:r>
                      <a:endParaRPr lang="fr-FR" sz="1200">
                        <a:effectLst/>
                        <a:latin typeface="Times New Roman"/>
                        <a:ea typeface="Calibri"/>
                      </a:endParaRPr>
                    </a:p>
                  </a:txBody>
                  <a:tcPr marL="44450" marR="44450" marT="0" marB="0" anchor="b"/>
                </a:tc>
              </a:tr>
              <a:tr h="258568">
                <a:tc>
                  <a:txBody>
                    <a:bodyPr/>
                    <a:lstStyle/>
                    <a:p>
                      <a:pPr>
                        <a:spcAft>
                          <a:spcPts val="0"/>
                        </a:spcAft>
                      </a:pPr>
                      <a:r>
                        <a:rPr lang="fr-FR" sz="1100" dirty="0">
                          <a:effectLst/>
                        </a:rPr>
                        <a:t>AUTRES FABRICATIONS</a:t>
                      </a:r>
                      <a:endParaRPr lang="fr-FR" sz="1200" dirty="0">
                        <a:effectLst/>
                        <a:latin typeface="Times New Roman"/>
                        <a:ea typeface="Calibri"/>
                      </a:endParaRPr>
                    </a:p>
                  </a:txBody>
                  <a:tcPr marL="44450" marR="44450" marT="0" marB="0" anchor="b">
                    <a:solidFill>
                      <a:srgbClr val="A50021"/>
                    </a:solidFill>
                  </a:tcPr>
                </a:tc>
                <a:tc>
                  <a:txBody>
                    <a:bodyPr/>
                    <a:lstStyle/>
                    <a:p>
                      <a:pPr algn="r">
                        <a:spcAft>
                          <a:spcPts val="0"/>
                        </a:spcAft>
                      </a:pPr>
                      <a:r>
                        <a:rPr lang="fr-FR" sz="1100" dirty="0">
                          <a:effectLst/>
                        </a:rPr>
                        <a:t>2</a:t>
                      </a:r>
                      <a:endParaRPr lang="fr-FR" sz="1200" b="1" dirty="0">
                        <a:solidFill>
                          <a:schemeClr val="tx1"/>
                        </a:solidFill>
                        <a:effectLst/>
                        <a:latin typeface="Times New Roman"/>
                        <a:ea typeface="Calibri"/>
                      </a:endParaRPr>
                    </a:p>
                  </a:txBody>
                  <a:tcPr marL="44450" marR="44450" marT="0" marB="0" anchor="b"/>
                </a:tc>
                <a:tc>
                  <a:txBody>
                    <a:bodyPr/>
                    <a:lstStyle/>
                    <a:p>
                      <a:pPr algn="r" rtl="0" fontAlgn="ctr"/>
                      <a:r>
                        <a:rPr lang="fr-FR" sz="1100" u="none" strike="noStrike" dirty="0">
                          <a:effectLst/>
                        </a:rPr>
                        <a:t>0,9</a:t>
                      </a:r>
                      <a:endParaRPr lang="fr-FR" sz="1100" b="1" i="0" u="none" strike="noStrike" dirty="0">
                        <a:solidFill>
                          <a:schemeClr val="tx1"/>
                        </a:solidFill>
                        <a:effectLst/>
                        <a:latin typeface="Calibri"/>
                      </a:endParaRPr>
                    </a:p>
                  </a:txBody>
                  <a:tcPr marL="9525" marR="9525" marT="9525" marB="0" anchor="ctr"/>
                </a:tc>
                <a:tc>
                  <a:txBody>
                    <a:bodyPr/>
                    <a:lstStyle/>
                    <a:p>
                      <a:pPr algn="r">
                        <a:spcAft>
                          <a:spcPts val="0"/>
                        </a:spcAft>
                      </a:pPr>
                      <a:r>
                        <a:rPr lang="fr-FR" sz="1100" dirty="0">
                          <a:effectLst/>
                        </a:rPr>
                        <a:t>4</a:t>
                      </a:r>
                      <a:endParaRPr lang="fr-FR" sz="1200" dirty="0">
                        <a:effectLst/>
                        <a:latin typeface="Times New Roman"/>
                        <a:ea typeface="Calibri"/>
                      </a:endParaRPr>
                    </a:p>
                  </a:txBody>
                  <a:tcPr marL="44450" marR="44450" marT="0" marB="0" anchor="b"/>
                </a:tc>
                <a:tc>
                  <a:txBody>
                    <a:bodyPr/>
                    <a:lstStyle/>
                    <a:p>
                      <a:pPr algn="r">
                        <a:spcAft>
                          <a:spcPts val="0"/>
                        </a:spcAft>
                      </a:pPr>
                      <a:r>
                        <a:rPr lang="fr-FR" sz="1100">
                          <a:effectLst/>
                        </a:rPr>
                        <a:t>0,8</a:t>
                      </a:r>
                      <a:endParaRPr lang="fr-FR" sz="1200">
                        <a:effectLst/>
                        <a:latin typeface="Times New Roman"/>
                        <a:ea typeface="Calibri"/>
                      </a:endParaRPr>
                    </a:p>
                  </a:txBody>
                  <a:tcPr marL="44450" marR="44450" marT="0" marB="0" anchor="b"/>
                </a:tc>
              </a:tr>
              <a:tr h="260229">
                <a:tc>
                  <a:txBody>
                    <a:bodyPr/>
                    <a:lstStyle/>
                    <a:p>
                      <a:pPr>
                        <a:spcAft>
                          <a:spcPts val="0"/>
                        </a:spcAft>
                      </a:pPr>
                      <a:r>
                        <a:rPr lang="fr-FR" sz="1100" dirty="0">
                          <a:effectLst/>
                        </a:rPr>
                        <a:t>TRANSPORT, REPARATION, AUTRES SERVICES</a:t>
                      </a:r>
                      <a:endParaRPr lang="fr-FR" sz="1200" dirty="0">
                        <a:effectLst/>
                        <a:latin typeface="Times New Roman"/>
                        <a:ea typeface="Calibri"/>
                      </a:endParaRPr>
                    </a:p>
                  </a:txBody>
                  <a:tcPr marL="44450" marR="44450" marT="0" marB="0" anchor="b">
                    <a:solidFill>
                      <a:srgbClr val="A50021"/>
                    </a:solidFill>
                  </a:tcPr>
                </a:tc>
                <a:tc>
                  <a:txBody>
                    <a:bodyPr/>
                    <a:lstStyle/>
                    <a:p>
                      <a:pPr algn="r">
                        <a:spcAft>
                          <a:spcPts val="0"/>
                        </a:spcAft>
                      </a:pPr>
                      <a:r>
                        <a:rPr lang="fr-FR" sz="1100" dirty="0">
                          <a:effectLst/>
                        </a:rPr>
                        <a:t>36</a:t>
                      </a:r>
                      <a:endParaRPr lang="fr-FR" sz="1200" b="1" dirty="0">
                        <a:solidFill>
                          <a:schemeClr val="tx1"/>
                        </a:solidFill>
                        <a:effectLst/>
                        <a:latin typeface="Times New Roman"/>
                        <a:ea typeface="Calibri"/>
                      </a:endParaRPr>
                    </a:p>
                  </a:txBody>
                  <a:tcPr marL="44450" marR="44450" marT="0" marB="0" anchor="b"/>
                </a:tc>
                <a:tc>
                  <a:txBody>
                    <a:bodyPr/>
                    <a:lstStyle/>
                    <a:p>
                      <a:pPr algn="r" rtl="0" fontAlgn="ctr"/>
                      <a:r>
                        <a:rPr lang="fr-FR" sz="1100" u="none" strike="noStrike" dirty="0">
                          <a:effectLst/>
                        </a:rPr>
                        <a:t>15,6</a:t>
                      </a:r>
                      <a:endParaRPr lang="fr-FR" sz="1100" b="1" i="0" u="none" strike="noStrike" dirty="0">
                        <a:solidFill>
                          <a:schemeClr val="tx1"/>
                        </a:solidFill>
                        <a:effectLst/>
                        <a:latin typeface="Calibri"/>
                      </a:endParaRPr>
                    </a:p>
                  </a:txBody>
                  <a:tcPr marL="9525" marR="9525" marT="9525" marB="0" anchor="ctr"/>
                </a:tc>
                <a:tc>
                  <a:txBody>
                    <a:bodyPr/>
                    <a:lstStyle/>
                    <a:p>
                      <a:pPr algn="r">
                        <a:spcAft>
                          <a:spcPts val="0"/>
                        </a:spcAft>
                      </a:pPr>
                      <a:r>
                        <a:rPr lang="fr-FR" sz="1100" dirty="0">
                          <a:effectLst/>
                        </a:rPr>
                        <a:t>142</a:t>
                      </a:r>
                      <a:endParaRPr lang="fr-FR" sz="1200" dirty="0">
                        <a:effectLst/>
                        <a:latin typeface="Times New Roman"/>
                        <a:ea typeface="Calibri"/>
                      </a:endParaRPr>
                    </a:p>
                  </a:txBody>
                  <a:tcPr marL="44450" marR="44450" marT="0" marB="0" anchor="b"/>
                </a:tc>
                <a:tc>
                  <a:txBody>
                    <a:bodyPr/>
                    <a:lstStyle/>
                    <a:p>
                      <a:pPr algn="r">
                        <a:spcAft>
                          <a:spcPts val="0"/>
                        </a:spcAft>
                      </a:pPr>
                      <a:r>
                        <a:rPr lang="fr-FR" sz="1100">
                          <a:effectLst/>
                        </a:rPr>
                        <a:t>26,9</a:t>
                      </a:r>
                      <a:endParaRPr lang="fr-FR" sz="1200">
                        <a:effectLst/>
                        <a:latin typeface="Times New Roman"/>
                        <a:ea typeface="Calibri"/>
                      </a:endParaRPr>
                    </a:p>
                  </a:txBody>
                  <a:tcPr marL="44450" marR="44450" marT="0" marB="0" anchor="b"/>
                </a:tc>
              </a:tr>
              <a:tr h="260229">
                <a:tc>
                  <a:txBody>
                    <a:bodyPr/>
                    <a:lstStyle/>
                    <a:p>
                      <a:pPr>
                        <a:spcAft>
                          <a:spcPts val="0"/>
                        </a:spcAft>
                      </a:pPr>
                      <a:r>
                        <a:rPr lang="fr-FR" sz="1100" dirty="0">
                          <a:effectLst/>
                        </a:rPr>
                        <a:t>TOTAL</a:t>
                      </a:r>
                      <a:endParaRPr lang="fr-FR" sz="1200" dirty="0">
                        <a:effectLst/>
                        <a:latin typeface="Times New Roman"/>
                        <a:ea typeface="Calibri"/>
                      </a:endParaRPr>
                    </a:p>
                  </a:txBody>
                  <a:tcPr marL="44450" marR="44450" marT="0" marB="0" anchor="b">
                    <a:solidFill>
                      <a:srgbClr val="A50021"/>
                    </a:solidFill>
                  </a:tcPr>
                </a:tc>
                <a:tc>
                  <a:txBody>
                    <a:bodyPr/>
                    <a:lstStyle/>
                    <a:p>
                      <a:pPr algn="r">
                        <a:spcAft>
                          <a:spcPts val="0"/>
                        </a:spcAft>
                      </a:pPr>
                      <a:r>
                        <a:rPr lang="fr-FR" sz="1100" dirty="0" smtClean="0">
                          <a:effectLst/>
                        </a:rPr>
                        <a:t>230</a:t>
                      </a:r>
                      <a:endParaRPr lang="fr-FR" sz="1200" b="1" dirty="0">
                        <a:solidFill>
                          <a:schemeClr val="tx1"/>
                        </a:solidFill>
                        <a:effectLst/>
                        <a:latin typeface="Times New Roman"/>
                        <a:ea typeface="Calibri"/>
                      </a:endParaRPr>
                    </a:p>
                  </a:txBody>
                  <a:tcPr marL="44450" marR="44450" marT="0" marB="0" anchor="b"/>
                </a:tc>
                <a:tc>
                  <a:txBody>
                    <a:bodyPr/>
                    <a:lstStyle/>
                    <a:p>
                      <a:pPr algn="r" rtl="0" fontAlgn="ctr"/>
                      <a:r>
                        <a:rPr lang="fr-FR" sz="1100" u="none" strike="noStrike" dirty="0">
                          <a:effectLst/>
                        </a:rPr>
                        <a:t>35,7</a:t>
                      </a:r>
                      <a:endParaRPr lang="fr-FR" sz="1100" b="1" i="0" u="none" strike="noStrike" dirty="0">
                        <a:solidFill>
                          <a:schemeClr val="tx1"/>
                        </a:solidFill>
                        <a:effectLst/>
                        <a:latin typeface="Calibri"/>
                      </a:endParaRPr>
                    </a:p>
                  </a:txBody>
                  <a:tcPr marL="9525" marR="9525" marT="9525" marB="0" anchor="ctr"/>
                </a:tc>
                <a:tc>
                  <a:txBody>
                    <a:bodyPr/>
                    <a:lstStyle/>
                    <a:p>
                      <a:pPr algn="r">
                        <a:spcAft>
                          <a:spcPts val="0"/>
                        </a:spcAft>
                      </a:pPr>
                      <a:r>
                        <a:rPr lang="fr-FR" sz="1100">
                          <a:effectLst/>
                        </a:rPr>
                        <a:t>528</a:t>
                      </a:r>
                      <a:endParaRPr lang="fr-FR" sz="1200">
                        <a:effectLst/>
                        <a:latin typeface="Times New Roman"/>
                        <a:ea typeface="Calibri"/>
                      </a:endParaRPr>
                    </a:p>
                  </a:txBody>
                  <a:tcPr marL="44450" marR="44450" marT="0" marB="0" anchor="b"/>
                </a:tc>
                <a:tc>
                  <a:txBody>
                    <a:bodyPr/>
                    <a:lstStyle/>
                    <a:p>
                      <a:pPr algn="r">
                        <a:spcAft>
                          <a:spcPts val="0"/>
                        </a:spcAft>
                      </a:pPr>
                      <a:r>
                        <a:rPr lang="fr-FR" sz="1100" dirty="0">
                          <a:effectLst/>
                        </a:rPr>
                        <a:t>100,0</a:t>
                      </a:r>
                      <a:endParaRPr lang="fr-FR" sz="1200" dirty="0">
                        <a:effectLst/>
                        <a:latin typeface="Times New Roman"/>
                        <a:ea typeface="Calibri"/>
                      </a:endParaRPr>
                    </a:p>
                  </a:txBody>
                  <a:tcPr marL="44450" marR="44450" marT="0" marB="0" anchor="b"/>
                </a:tc>
              </a:tr>
            </a:tbl>
          </a:graphicData>
        </a:graphic>
      </p:graphicFrame>
      <p:sp>
        <p:nvSpPr>
          <p:cNvPr id="5" name="ZoneTexte 4"/>
          <p:cNvSpPr txBox="1"/>
          <p:nvPr/>
        </p:nvSpPr>
        <p:spPr>
          <a:xfrm>
            <a:off x="1041268" y="3964414"/>
            <a:ext cx="6840760" cy="369332"/>
          </a:xfrm>
          <a:prstGeom prst="rect">
            <a:avLst/>
          </a:prstGeom>
          <a:noFill/>
        </p:spPr>
        <p:txBody>
          <a:bodyPr wrap="square" rtlCol="0">
            <a:spAutoFit/>
          </a:bodyPr>
          <a:lstStyle/>
          <a:p>
            <a:r>
              <a:rPr lang="fr-FR" dirty="0" smtClean="0"/>
              <a:t>Au 31/05, baisse de </a:t>
            </a:r>
            <a:r>
              <a:rPr lang="fr-FR" b="1" dirty="0" smtClean="0"/>
              <a:t>- 56% du nombre de contrats saisis.</a:t>
            </a:r>
            <a:endParaRPr lang="fr-FR" b="1" dirty="0"/>
          </a:p>
        </p:txBody>
      </p:sp>
      <p:sp>
        <p:nvSpPr>
          <p:cNvPr id="8" name="ZoneTexte 7"/>
          <p:cNvSpPr txBox="1"/>
          <p:nvPr/>
        </p:nvSpPr>
        <p:spPr>
          <a:xfrm>
            <a:off x="1041268" y="4437112"/>
            <a:ext cx="7044794" cy="1754326"/>
          </a:xfrm>
          <a:prstGeom prst="rect">
            <a:avLst/>
          </a:prstGeom>
          <a:noFill/>
        </p:spPr>
        <p:txBody>
          <a:bodyPr wrap="square" rtlCol="0">
            <a:spAutoFit/>
          </a:bodyPr>
          <a:lstStyle/>
          <a:p>
            <a:pPr algn="just"/>
            <a:r>
              <a:rPr lang="fr-FR" dirty="0" smtClean="0"/>
              <a:t>Cependant, depuis 11 mai, le nombre de contacts liés à des questions sur le coût apprenti ou demande de projet de contrat a augmenté </a:t>
            </a:r>
            <a:r>
              <a:rPr lang="fr-FR" b="1" u="sng" dirty="0" smtClean="0"/>
              <a:t>de +6%</a:t>
            </a:r>
            <a:r>
              <a:rPr lang="fr-FR" b="1" dirty="0" smtClean="0"/>
              <a:t>,</a:t>
            </a:r>
            <a:endParaRPr lang="fr-FR" b="1" u="sng" dirty="0" smtClean="0"/>
          </a:p>
          <a:p>
            <a:pPr algn="just"/>
            <a:r>
              <a:rPr lang="fr-FR" dirty="0" smtClean="0"/>
              <a:t>-&gt; Ce qui laisse présager d’un décalage des contrats dans le temps.</a:t>
            </a:r>
          </a:p>
          <a:p>
            <a:pPr algn="just"/>
            <a:endParaRPr lang="fr-FR" b="1" u="sng" dirty="0"/>
          </a:p>
          <a:p>
            <a:pPr algn="just"/>
            <a:r>
              <a:rPr lang="fr-FR" b="1" u="sng" dirty="0" smtClean="0"/>
              <a:t>Nombre contacts apprentissage depuis le 16 mars :  538</a:t>
            </a:r>
          </a:p>
          <a:p>
            <a:pPr algn="just"/>
            <a:r>
              <a:rPr lang="fr-FR" dirty="0" smtClean="0"/>
              <a:t>(dont 74% de contacts entreprises et 23% contacts jeunes, partenaires).</a:t>
            </a:r>
            <a:endParaRPr lang="fr-FR" dirty="0"/>
          </a:p>
        </p:txBody>
      </p:sp>
    </p:spTree>
    <p:extLst>
      <p:ext uri="{BB962C8B-B14F-4D97-AF65-F5344CB8AC3E}">
        <p14:creationId xmlns:p14="http://schemas.microsoft.com/office/powerpoint/2010/main" val="18781654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40800" y="327079"/>
            <a:ext cx="203200" cy="381000"/>
          </a:xfrm>
          <a:prstGeom prst="rect">
            <a:avLst/>
          </a:prstGeom>
          <a:solidFill>
            <a:schemeClr val="tx1">
              <a:lumMod val="50000"/>
              <a:lumOff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fr-FR">
              <a:solidFill>
                <a:prstClr val="white"/>
              </a:solidFill>
            </a:endParaRPr>
          </a:p>
        </p:txBody>
      </p:sp>
      <p:sp>
        <p:nvSpPr>
          <p:cNvPr id="4" name="ZoneTexte 3"/>
          <p:cNvSpPr txBox="1"/>
          <p:nvPr/>
        </p:nvSpPr>
        <p:spPr>
          <a:xfrm>
            <a:off x="3635896" y="194414"/>
            <a:ext cx="5190480" cy="584775"/>
          </a:xfrm>
          <a:prstGeom prst="rect">
            <a:avLst/>
          </a:prstGeom>
          <a:noFill/>
        </p:spPr>
        <p:txBody>
          <a:bodyPr wrap="square" rtlCol="0">
            <a:spAutoFit/>
          </a:bodyPr>
          <a:lstStyle/>
          <a:p>
            <a:pPr algn="r"/>
            <a:r>
              <a:rPr lang="fr-FR" sz="3200" b="1" dirty="0" smtClean="0">
                <a:solidFill>
                  <a:srgbClr val="91131E"/>
                </a:solidFill>
                <a:latin typeface="Arial" panose="020B0604020202020204" pitchFamily="34" charset="0"/>
                <a:cs typeface="Arial" panose="020B0604020202020204" pitchFamily="34" charset="0"/>
              </a:rPr>
              <a:t>3 - </a:t>
            </a:r>
            <a:r>
              <a:rPr lang="fr-FR" sz="3200" b="1" dirty="0">
                <a:solidFill>
                  <a:srgbClr val="91131E"/>
                </a:solidFill>
                <a:latin typeface="Arial" panose="020B0604020202020204" pitchFamily="34" charset="0"/>
                <a:cs typeface="Arial" panose="020B0604020202020204" pitchFamily="34" charset="0"/>
              </a:rPr>
              <a:t>P</a:t>
            </a:r>
            <a:r>
              <a:rPr lang="fr-FR" sz="3200" b="1" dirty="0" smtClean="0">
                <a:solidFill>
                  <a:srgbClr val="91131E"/>
                </a:solidFill>
                <a:latin typeface="Arial" panose="020B0604020202020204" pitchFamily="34" charset="0"/>
                <a:cs typeface="Arial" panose="020B0604020202020204" pitchFamily="34" charset="0"/>
              </a:rPr>
              <a:t>erspectives 2020</a:t>
            </a:r>
            <a:endParaRPr lang="fr-FR" sz="3200" b="1" dirty="0">
              <a:solidFill>
                <a:srgbClr val="91131E"/>
              </a:solidFill>
              <a:latin typeface="Arial" panose="020B0604020202020204" pitchFamily="34" charset="0"/>
              <a:cs typeface="Arial" panose="020B0604020202020204" pitchFamily="34" charset="0"/>
            </a:endParaRPr>
          </a:p>
        </p:txBody>
      </p:sp>
      <p:sp>
        <p:nvSpPr>
          <p:cNvPr id="6" name="Rectangle 5"/>
          <p:cNvSpPr/>
          <p:nvPr/>
        </p:nvSpPr>
        <p:spPr>
          <a:xfrm>
            <a:off x="838200" y="1627405"/>
            <a:ext cx="173038" cy="173037"/>
          </a:xfrm>
          <a:prstGeom prst="rect">
            <a:avLst/>
          </a:prstGeom>
          <a:solidFill>
            <a:srgbClr val="81171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p>
        </p:txBody>
      </p:sp>
      <p:sp>
        <p:nvSpPr>
          <p:cNvPr id="8" name="Rectangle 7"/>
          <p:cNvSpPr/>
          <p:nvPr/>
        </p:nvSpPr>
        <p:spPr>
          <a:xfrm>
            <a:off x="850794" y="3212976"/>
            <a:ext cx="173038" cy="173037"/>
          </a:xfrm>
          <a:prstGeom prst="rect">
            <a:avLst/>
          </a:prstGeom>
          <a:solidFill>
            <a:srgbClr val="81171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p>
        </p:txBody>
      </p:sp>
      <p:sp>
        <p:nvSpPr>
          <p:cNvPr id="3" name="ZoneTexte 2"/>
          <p:cNvSpPr txBox="1"/>
          <p:nvPr/>
        </p:nvSpPr>
        <p:spPr>
          <a:xfrm>
            <a:off x="1331640" y="1484784"/>
            <a:ext cx="7128792" cy="1200329"/>
          </a:xfrm>
          <a:prstGeom prst="rect">
            <a:avLst/>
          </a:prstGeom>
          <a:noFill/>
        </p:spPr>
        <p:txBody>
          <a:bodyPr wrap="square" rtlCol="0">
            <a:spAutoFit/>
          </a:bodyPr>
          <a:lstStyle/>
          <a:p>
            <a:pPr algn="just"/>
            <a:r>
              <a:rPr lang="fr-FR" dirty="0" smtClean="0"/>
              <a:t>L’offre APPRENTISSAGE qui comprend l’élaboration du contrat et l’accompagnement tout au long du contrat a été présentée à plusieurs Centres de Formation de l’Isère (tels que convenu avec la CRMA, chaque CMA était tenue de démarcher les CFA de son département).</a:t>
            </a:r>
          </a:p>
        </p:txBody>
      </p:sp>
      <p:sp>
        <p:nvSpPr>
          <p:cNvPr id="7" name="ZoneTexte 6"/>
          <p:cNvSpPr txBox="1"/>
          <p:nvPr/>
        </p:nvSpPr>
        <p:spPr>
          <a:xfrm>
            <a:off x="1331640" y="3198107"/>
            <a:ext cx="7812360" cy="2862322"/>
          </a:xfrm>
          <a:prstGeom prst="rect">
            <a:avLst/>
          </a:prstGeom>
          <a:noFill/>
        </p:spPr>
        <p:txBody>
          <a:bodyPr wrap="square" rtlCol="0">
            <a:spAutoFit/>
          </a:bodyPr>
          <a:lstStyle/>
          <a:p>
            <a:pPr algn="just"/>
            <a:r>
              <a:rPr lang="fr-FR" dirty="0" smtClean="0"/>
              <a:t>La CMA Isère a pu, à ce jour, signer des conventions avec :</a:t>
            </a:r>
          </a:p>
          <a:p>
            <a:pPr algn="just"/>
            <a:endParaRPr lang="fr-FR" dirty="0" smtClean="0"/>
          </a:p>
          <a:p>
            <a:pPr marL="285750" indent="-285750" algn="just">
              <a:buFont typeface="Arial" panose="020B0604020202020204" pitchFamily="34" charset="0"/>
              <a:buChar char="•"/>
            </a:pPr>
            <a:r>
              <a:rPr lang="fr-FR" dirty="0" smtClean="0"/>
              <a:t>l’EFMA</a:t>
            </a:r>
          </a:p>
          <a:p>
            <a:pPr marL="285750" indent="-285750" algn="just">
              <a:buFont typeface="Arial" panose="020B0604020202020204" pitchFamily="34" charset="0"/>
              <a:buChar char="•"/>
            </a:pPr>
            <a:r>
              <a:rPr lang="fr-FR" dirty="0" smtClean="0"/>
              <a:t>l’IMT</a:t>
            </a:r>
          </a:p>
          <a:p>
            <a:pPr marL="285750" indent="-285750" algn="just">
              <a:buFont typeface="Arial" panose="020B0604020202020204" pitchFamily="34" charset="0"/>
              <a:buChar char="•"/>
            </a:pPr>
            <a:r>
              <a:rPr lang="fr-FR" dirty="0" smtClean="0"/>
              <a:t>Les Compagnons du Devoir à Echirolles.</a:t>
            </a:r>
          </a:p>
          <a:p>
            <a:pPr marL="285750" indent="-285750" algn="just">
              <a:buFont typeface="Arial" panose="020B0604020202020204" pitchFamily="34" charset="0"/>
              <a:buChar char="•"/>
            </a:pPr>
            <a:endParaRPr lang="fr-FR" dirty="0" smtClean="0"/>
          </a:p>
          <a:p>
            <a:pPr marL="285750" indent="-285750" algn="just">
              <a:buFont typeface="Arial" panose="020B0604020202020204" pitchFamily="34" charset="0"/>
              <a:buChar char="•"/>
            </a:pPr>
            <a:r>
              <a:rPr lang="fr-FR" dirty="0" smtClean="0"/>
              <a:t>Conventions signées avec la CCI Grenoble </a:t>
            </a:r>
            <a:r>
              <a:rPr lang="fr-FR" b="1" dirty="0" smtClean="0"/>
              <a:t>et</a:t>
            </a:r>
            <a:r>
              <a:rPr lang="fr-FR" dirty="0" smtClean="0"/>
              <a:t> la CCI Nord Isère </a:t>
            </a:r>
          </a:p>
          <a:p>
            <a:pPr algn="just"/>
            <a:r>
              <a:rPr lang="fr-FR" dirty="0" smtClean="0"/>
              <a:t>(au 31/05, le nombre de contrats hors ressort </a:t>
            </a:r>
            <a:r>
              <a:rPr lang="fr-FR" u="sng" dirty="0" smtClean="0"/>
              <a:t>= 15% des contrats </a:t>
            </a:r>
            <a:r>
              <a:rPr lang="fr-FR" dirty="0" smtClean="0"/>
              <a:t>saisis).</a:t>
            </a:r>
          </a:p>
          <a:p>
            <a:endParaRPr lang="fr-FR" dirty="0" smtClean="0"/>
          </a:p>
          <a:p>
            <a:r>
              <a:rPr lang="fr-FR" dirty="0" smtClean="0"/>
              <a:t>Conventions en attente : MFR de l’Isère.</a:t>
            </a:r>
            <a:endParaRPr lang="fr-FR" dirty="0"/>
          </a:p>
        </p:txBody>
      </p:sp>
    </p:spTree>
    <p:extLst>
      <p:ext uri="{BB962C8B-B14F-4D97-AF65-F5344CB8AC3E}">
        <p14:creationId xmlns:p14="http://schemas.microsoft.com/office/powerpoint/2010/main" val="3286913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19425" y="3228407"/>
            <a:ext cx="5651500" cy="707886"/>
          </a:xfrm>
          <a:prstGeom prst="rect">
            <a:avLst/>
          </a:prstGeom>
        </p:spPr>
        <p:txBody>
          <a:bodyPr wrap="square">
            <a:spAutoFit/>
          </a:bodyPr>
          <a:lstStyle/>
          <a:p>
            <a:pPr algn="r" defTabSz="457200">
              <a:spcBef>
                <a:spcPct val="20000"/>
              </a:spcBef>
            </a:pPr>
            <a:r>
              <a:rPr lang="fr-FR" sz="4000" dirty="0" smtClean="0">
                <a:solidFill>
                  <a:prstClr val="black"/>
                </a:solidFill>
                <a:latin typeface="Arial" panose="020B0604020202020204" pitchFamily="34" charset="0"/>
                <a:cs typeface="Arial" panose="020B0604020202020204" pitchFamily="34" charset="0"/>
              </a:rPr>
              <a:t>FORMATION</a:t>
            </a:r>
            <a:endParaRPr lang="fr-FR" sz="4000" dirty="0">
              <a:solidFill>
                <a:prstClr val="black"/>
              </a:solidFill>
              <a:latin typeface="Arial" panose="020B0604020202020204" pitchFamily="34" charset="0"/>
              <a:cs typeface="Arial" panose="020B0604020202020204" pitchFamily="34" charset="0"/>
            </a:endParaRPr>
          </a:p>
        </p:txBody>
      </p:sp>
      <p:sp>
        <p:nvSpPr>
          <p:cNvPr id="5" name="Rectangle 4"/>
          <p:cNvSpPr/>
          <p:nvPr/>
        </p:nvSpPr>
        <p:spPr>
          <a:xfrm>
            <a:off x="6692900" y="6070880"/>
            <a:ext cx="2197100" cy="338554"/>
          </a:xfrm>
          <a:prstGeom prst="rect">
            <a:avLst/>
          </a:prstGeom>
        </p:spPr>
        <p:txBody>
          <a:bodyPr wrap="square">
            <a:spAutoFit/>
          </a:bodyPr>
          <a:lstStyle/>
          <a:p>
            <a:pPr algn="ctr" defTabSz="457200">
              <a:spcBef>
                <a:spcPct val="20000"/>
              </a:spcBef>
            </a:pPr>
            <a:r>
              <a:rPr lang="fr-FR" sz="1600" dirty="0" smtClean="0">
                <a:solidFill>
                  <a:prstClr val="black">
                    <a:lumMod val="50000"/>
                    <a:lumOff val="50000"/>
                  </a:prstClr>
                </a:solidFill>
                <a:latin typeface="Arial" panose="020B0604020202020204" pitchFamily="34" charset="0"/>
                <a:ea typeface="BatangChe" panose="02030609000101010101" pitchFamily="49" charset="-127"/>
                <a:cs typeface="Arial" panose="020B0604020202020204" pitchFamily="34" charset="0"/>
              </a:rPr>
              <a:t>8 juin 2020</a:t>
            </a:r>
            <a:endParaRPr lang="fr-FR" sz="1600" dirty="0">
              <a:solidFill>
                <a:prstClr val="black">
                  <a:lumMod val="50000"/>
                  <a:lumOff val="50000"/>
                </a:prstClr>
              </a:solidFill>
              <a:latin typeface="Arial" panose="020B0604020202020204" pitchFamily="34" charset="0"/>
              <a:ea typeface="BatangChe" panose="02030609000101010101" pitchFamily="49" charset="-127"/>
              <a:cs typeface="Arial" panose="020B0604020202020204" pitchFamily="34" charset="0"/>
            </a:endParaRPr>
          </a:p>
        </p:txBody>
      </p:sp>
      <p:sp>
        <p:nvSpPr>
          <p:cNvPr id="4" name="Rectangle 3"/>
          <p:cNvSpPr/>
          <p:nvPr/>
        </p:nvSpPr>
        <p:spPr>
          <a:xfrm rot="5400000">
            <a:off x="8529221" y="3474399"/>
            <a:ext cx="721557" cy="215901"/>
          </a:xfrm>
          <a:prstGeom prst="rect">
            <a:avLst/>
          </a:prstGeom>
          <a:solidFill>
            <a:srgbClr val="91131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fr-FR" dirty="0" smtClean="0">
                <a:solidFill>
                  <a:prstClr val="white"/>
                </a:solidFill>
              </a:rPr>
              <a:t> </a:t>
            </a:r>
            <a:endParaRPr lang="fr-FR" dirty="0">
              <a:solidFill>
                <a:prstClr val="white"/>
              </a:solidFill>
            </a:endParaRPr>
          </a:p>
        </p:txBody>
      </p:sp>
    </p:spTree>
    <p:extLst>
      <p:ext uri="{BB962C8B-B14F-4D97-AF65-F5344CB8AC3E}">
        <p14:creationId xmlns:p14="http://schemas.microsoft.com/office/powerpoint/2010/main" val="8723589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50301" y="194414"/>
            <a:ext cx="5918200" cy="584775"/>
          </a:xfrm>
          <a:prstGeom prst="rect">
            <a:avLst/>
          </a:prstGeom>
          <a:noFill/>
        </p:spPr>
        <p:txBody>
          <a:bodyPr wrap="square" rtlCol="0">
            <a:spAutoFit/>
          </a:bodyPr>
          <a:lstStyle/>
          <a:p>
            <a:pPr algn="r"/>
            <a:r>
              <a:rPr lang="fr-FR" sz="3200" b="1" dirty="0" smtClean="0">
                <a:solidFill>
                  <a:srgbClr val="91131E"/>
                </a:solidFill>
                <a:latin typeface="Arial" panose="020B0604020202020204" pitchFamily="34" charset="0"/>
                <a:cs typeface="Arial" panose="020B0604020202020204" pitchFamily="34" charset="0"/>
              </a:rPr>
              <a:t>Sommaire</a:t>
            </a:r>
          </a:p>
        </p:txBody>
      </p:sp>
      <p:sp>
        <p:nvSpPr>
          <p:cNvPr id="3" name="Rectangle 2"/>
          <p:cNvSpPr/>
          <p:nvPr/>
        </p:nvSpPr>
        <p:spPr>
          <a:xfrm>
            <a:off x="8940800" y="327079"/>
            <a:ext cx="203200" cy="381000"/>
          </a:xfrm>
          <a:prstGeom prst="rect">
            <a:avLst/>
          </a:prstGeom>
          <a:solidFill>
            <a:schemeClr val="tx1">
              <a:lumMod val="50000"/>
              <a:lumOff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 name="Espace réservé du contenu 2"/>
          <p:cNvSpPr txBox="1">
            <a:spLocks/>
          </p:cNvSpPr>
          <p:nvPr/>
        </p:nvSpPr>
        <p:spPr>
          <a:xfrm>
            <a:off x="395536" y="1579113"/>
            <a:ext cx="8472965" cy="197167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fr-FR" sz="2800" dirty="0" smtClean="0">
                <a:latin typeface="Arial Black" pitchFamily="34" charset="0"/>
                <a:ea typeface="Arial Black" pitchFamily="34" charset="0"/>
                <a:cs typeface="Arial Black" pitchFamily="34" charset="0"/>
              </a:rPr>
              <a:t>1- Bilan 2019</a:t>
            </a:r>
          </a:p>
          <a:p>
            <a:pPr marL="0" indent="0">
              <a:buFont typeface="Arial"/>
              <a:buNone/>
            </a:pPr>
            <a:endParaRPr lang="fr-FR" sz="2800" dirty="0">
              <a:latin typeface="Arial Black" pitchFamily="34" charset="0"/>
              <a:ea typeface="Arial Black" pitchFamily="34" charset="0"/>
              <a:cs typeface="Arial Black" pitchFamily="34" charset="0"/>
            </a:endParaRPr>
          </a:p>
          <a:p>
            <a:pPr marL="0" indent="0">
              <a:buFont typeface="Arial"/>
              <a:buNone/>
            </a:pPr>
            <a:r>
              <a:rPr lang="fr-FR" sz="2800" dirty="0">
                <a:latin typeface="Arial Black" pitchFamily="34" charset="0"/>
                <a:ea typeface="Arial Black" pitchFamily="34" charset="0"/>
                <a:cs typeface="Arial Black" pitchFamily="34" charset="0"/>
              </a:rPr>
              <a:t>2- Crise sanitaire et continuité des 	activités de formation</a:t>
            </a:r>
          </a:p>
          <a:p>
            <a:pPr marL="0" indent="0">
              <a:buFont typeface="Arial"/>
              <a:buNone/>
            </a:pPr>
            <a:endParaRPr lang="fr-FR" sz="2800" dirty="0">
              <a:latin typeface="Arial Black" pitchFamily="34" charset="0"/>
              <a:ea typeface="Arial Black" pitchFamily="34" charset="0"/>
              <a:cs typeface="Arial Black" pitchFamily="34" charset="0"/>
            </a:endParaRPr>
          </a:p>
          <a:p>
            <a:pPr marL="0" indent="0">
              <a:buFont typeface="Arial"/>
              <a:buNone/>
            </a:pPr>
            <a:r>
              <a:rPr lang="fr-FR" sz="2800" dirty="0" smtClean="0">
                <a:latin typeface="Arial Black" pitchFamily="34" charset="0"/>
                <a:ea typeface="Arial Black" pitchFamily="34" charset="0"/>
                <a:cs typeface="Arial Black" pitchFamily="34" charset="0"/>
              </a:rPr>
              <a:t>3- Perspectives 2020</a:t>
            </a:r>
            <a:endParaRPr lang="fr-FR" sz="2400" dirty="0" smtClean="0">
              <a:latin typeface="Arial Black" pitchFamily="34" charset="0"/>
              <a:ea typeface="Arial Black" pitchFamily="34" charset="0"/>
              <a:cs typeface="Arial Black" pitchFamily="34" charset="0"/>
            </a:endParaRPr>
          </a:p>
        </p:txBody>
      </p:sp>
    </p:spTree>
    <p:extLst>
      <p:ext uri="{BB962C8B-B14F-4D97-AF65-F5344CB8AC3E}">
        <p14:creationId xmlns:p14="http://schemas.microsoft.com/office/powerpoint/2010/main" val="31310840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924720" y="194414"/>
            <a:ext cx="7943782" cy="1077218"/>
          </a:xfrm>
          <a:prstGeom prst="rect">
            <a:avLst/>
          </a:prstGeom>
          <a:noFill/>
        </p:spPr>
        <p:txBody>
          <a:bodyPr wrap="square" rtlCol="0">
            <a:spAutoFit/>
          </a:bodyPr>
          <a:lstStyle/>
          <a:p>
            <a:pPr algn="r"/>
            <a:r>
              <a:rPr lang="fr-FR" sz="3200" b="1" dirty="0" smtClean="0">
                <a:solidFill>
                  <a:srgbClr val="91131E"/>
                </a:solidFill>
                <a:latin typeface="Arial" panose="020B0604020202020204" pitchFamily="34" charset="0"/>
                <a:cs typeface="Arial" panose="020B0604020202020204" pitchFamily="34" charset="0"/>
              </a:rPr>
              <a:t>1- Bilan 2019</a:t>
            </a:r>
            <a:endParaRPr lang="fr-FR" sz="3200" b="1" dirty="0">
              <a:solidFill>
                <a:srgbClr val="91131E"/>
              </a:solidFill>
              <a:latin typeface="Arial" panose="020B0604020202020204" pitchFamily="34" charset="0"/>
              <a:cs typeface="Arial" panose="020B0604020202020204" pitchFamily="34" charset="0"/>
            </a:endParaRPr>
          </a:p>
          <a:p>
            <a:pPr algn="r"/>
            <a:endParaRPr lang="fr-FR" sz="3200" b="1" dirty="0" smtClean="0">
              <a:solidFill>
                <a:srgbClr val="91131E"/>
              </a:solidFill>
              <a:latin typeface="Arial" panose="020B0604020202020204" pitchFamily="34" charset="0"/>
              <a:cs typeface="Arial" panose="020B0604020202020204" pitchFamily="34" charset="0"/>
            </a:endParaRPr>
          </a:p>
        </p:txBody>
      </p:sp>
      <p:sp>
        <p:nvSpPr>
          <p:cNvPr id="2" name="Rectangle 1"/>
          <p:cNvSpPr/>
          <p:nvPr/>
        </p:nvSpPr>
        <p:spPr>
          <a:xfrm>
            <a:off x="8940800" y="327079"/>
            <a:ext cx="203200" cy="381000"/>
          </a:xfrm>
          <a:prstGeom prst="rect">
            <a:avLst/>
          </a:prstGeom>
          <a:solidFill>
            <a:schemeClr val="tx1">
              <a:lumMod val="50000"/>
              <a:lumOff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 name="Rectangle 10"/>
          <p:cNvSpPr/>
          <p:nvPr/>
        </p:nvSpPr>
        <p:spPr>
          <a:xfrm>
            <a:off x="775649" y="836712"/>
            <a:ext cx="173038" cy="173037"/>
          </a:xfrm>
          <a:prstGeom prst="rect">
            <a:avLst/>
          </a:prstGeom>
          <a:solidFill>
            <a:srgbClr val="81171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p>
        </p:txBody>
      </p:sp>
      <p:sp>
        <p:nvSpPr>
          <p:cNvPr id="9" name="Rectangle 8"/>
          <p:cNvSpPr/>
          <p:nvPr/>
        </p:nvSpPr>
        <p:spPr>
          <a:xfrm>
            <a:off x="775649" y="5085184"/>
            <a:ext cx="173038" cy="173037"/>
          </a:xfrm>
          <a:prstGeom prst="rect">
            <a:avLst/>
          </a:prstGeom>
          <a:solidFill>
            <a:srgbClr val="81171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p>
        </p:txBody>
      </p:sp>
      <p:graphicFrame>
        <p:nvGraphicFramePr>
          <p:cNvPr id="4" name="Tableau 3"/>
          <p:cNvGraphicFramePr>
            <a:graphicFrameLocks noGrp="1"/>
          </p:cNvGraphicFramePr>
          <p:nvPr>
            <p:extLst>
              <p:ext uri="{D42A27DB-BD31-4B8C-83A1-F6EECF244321}">
                <p14:modId xmlns:p14="http://schemas.microsoft.com/office/powerpoint/2010/main" val="3040872113"/>
              </p:ext>
            </p:extLst>
          </p:nvPr>
        </p:nvGraphicFramePr>
        <p:xfrm>
          <a:off x="1403648" y="836712"/>
          <a:ext cx="6438900" cy="2419350"/>
        </p:xfrm>
        <a:graphic>
          <a:graphicData uri="http://schemas.openxmlformats.org/drawingml/2006/table">
            <a:tbl>
              <a:tblPr firstRow="1" bandRow="1">
                <a:tableStyleId>{5C22544A-7EE6-4342-B048-85BDC9FD1C3A}</a:tableStyleId>
              </a:tblPr>
              <a:tblGrid>
                <a:gridCol w="2350357"/>
                <a:gridCol w="1284608"/>
                <a:gridCol w="1243374"/>
                <a:gridCol w="1560561"/>
              </a:tblGrid>
              <a:tr h="276225">
                <a:tc>
                  <a:txBody>
                    <a:bodyPr/>
                    <a:lstStyle/>
                    <a:p>
                      <a:pPr algn="ctr" rtl="0" fontAlgn="b"/>
                      <a:r>
                        <a:rPr lang="fr-FR" sz="1600" u="none" strike="noStrike" dirty="0" smtClean="0">
                          <a:effectLst/>
                        </a:rPr>
                        <a:t>Bilan Formation continue </a:t>
                      </a:r>
                      <a:endParaRPr lang="fr-FR" sz="1600" b="1" i="0" u="none" strike="noStrike" dirty="0">
                        <a:solidFill>
                          <a:srgbClr val="FFFFFF"/>
                        </a:solidFill>
                        <a:effectLst/>
                        <a:latin typeface="Calibri"/>
                      </a:endParaRPr>
                    </a:p>
                  </a:txBody>
                  <a:tcPr marL="9525" marR="9525" marT="9525" marB="0" anchor="b"/>
                </a:tc>
                <a:tc>
                  <a:txBody>
                    <a:bodyPr/>
                    <a:lstStyle/>
                    <a:p>
                      <a:pPr algn="ctr" rtl="0" fontAlgn="b"/>
                      <a:r>
                        <a:rPr lang="fr-FR" sz="1600" u="none" strike="noStrike">
                          <a:effectLst/>
                        </a:rPr>
                        <a:t>2018</a:t>
                      </a:r>
                      <a:endParaRPr lang="fr-FR" sz="1600" b="1" i="0" u="none" strike="noStrike">
                        <a:solidFill>
                          <a:srgbClr val="FFFFFF"/>
                        </a:solidFill>
                        <a:effectLst/>
                        <a:latin typeface="Calibri"/>
                      </a:endParaRPr>
                    </a:p>
                  </a:txBody>
                  <a:tcPr marL="9525" marR="9525" marT="9525" marB="0" anchor="b"/>
                </a:tc>
                <a:tc>
                  <a:txBody>
                    <a:bodyPr/>
                    <a:lstStyle/>
                    <a:p>
                      <a:pPr algn="ctr" rtl="0" fontAlgn="b"/>
                      <a:r>
                        <a:rPr lang="fr-FR" sz="1600" u="none" strike="noStrike">
                          <a:effectLst/>
                        </a:rPr>
                        <a:t>2019</a:t>
                      </a:r>
                      <a:endParaRPr lang="fr-FR" sz="1600" b="1" i="0" u="none" strike="noStrike">
                        <a:solidFill>
                          <a:srgbClr val="FFFFFF"/>
                        </a:solidFill>
                        <a:effectLst/>
                        <a:latin typeface="Calibri"/>
                      </a:endParaRPr>
                    </a:p>
                  </a:txBody>
                  <a:tcPr marL="9525" marR="9525" marT="9525" marB="0" anchor="b"/>
                </a:tc>
                <a:tc>
                  <a:txBody>
                    <a:bodyPr/>
                    <a:lstStyle/>
                    <a:p>
                      <a:pPr algn="ctr" rtl="0" fontAlgn="b"/>
                      <a:r>
                        <a:rPr lang="fr-FR" sz="1600" u="none" strike="noStrike">
                          <a:effectLst/>
                        </a:rPr>
                        <a:t>Tendance</a:t>
                      </a:r>
                      <a:endParaRPr lang="fr-FR" sz="1600" b="1" i="0" u="none" strike="noStrike">
                        <a:solidFill>
                          <a:srgbClr val="FFFFFF"/>
                        </a:solidFill>
                        <a:effectLst/>
                        <a:latin typeface="Calibri"/>
                      </a:endParaRPr>
                    </a:p>
                  </a:txBody>
                  <a:tcPr marL="9525" marR="9525" marT="9525" marB="0" anchor="b"/>
                </a:tc>
              </a:tr>
              <a:tr h="552450">
                <a:tc>
                  <a:txBody>
                    <a:bodyPr/>
                    <a:lstStyle/>
                    <a:p>
                      <a:pPr algn="ctr" rtl="0" fontAlgn="b"/>
                      <a:r>
                        <a:rPr lang="fr-FR" sz="1600" u="none" strike="noStrike" dirty="0">
                          <a:effectLst/>
                        </a:rPr>
                        <a:t>Nombre de formations dispensées</a:t>
                      </a:r>
                      <a:endParaRPr lang="fr-FR" sz="1600" b="1" i="0" u="none" strike="noStrike" dirty="0">
                        <a:solidFill>
                          <a:srgbClr val="000000"/>
                        </a:solidFill>
                        <a:effectLst/>
                        <a:latin typeface="Calibri"/>
                      </a:endParaRPr>
                    </a:p>
                  </a:txBody>
                  <a:tcPr marL="9525" marR="9525" marT="9525" marB="0" anchor="b"/>
                </a:tc>
                <a:tc>
                  <a:txBody>
                    <a:bodyPr/>
                    <a:lstStyle/>
                    <a:p>
                      <a:pPr algn="ctr" rtl="0" fontAlgn="b"/>
                      <a:r>
                        <a:rPr lang="fr-FR" sz="1600" u="none" strike="noStrike">
                          <a:effectLst/>
                        </a:rPr>
                        <a:t>147</a:t>
                      </a:r>
                      <a:endParaRPr lang="fr-FR" sz="1600" b="1" i="0" u="none" strike="noStrike">
                        <a:solidFill>
                          <a:srgbClr val="000000"/>
                        </a:solidFill>
                        <a:effectLst/>
                        <a:latin typeface="Calibri"/>
                      </a:endParaRPr>
                    </a:p>
                  </a:txBody>
                  <a:tcPr marL="9525" marR="9525" marT="9525" marB="0" anchor="b"/>
                </a:tc>
                <a:tc>
                  <a:txBody>
                    <a:bodyPr/>
                    <a:lstStyle/>
                    <a:p>
                      <a:pPr algn="ctr" rtl="0" fontAlgn="b"/>
                      <a:r>
                        <a:rPr lang="fr-FR" sz="1600" u="none" strike="noStrike">
                          <a:effectLst/>
                        </a:rPr>
                        <a:t>111</a:t>
                      </a:r>
                      <a:endParaRPr lang="fr-FR" sz="1600" b="1" i="0" u="none" strike="noStrike">
                        <a:solidFill>
                          <a:srgbClr val="000000"/>
                        </a:solidFill>
                        <a:effectLst/>
                        <a:latin typeface="Calibri"/>
                      </a:endParaRPr>
                    </a:p>
                  </a:txBody>
                  <a:tcPr marL="9525" marR="9525" marT="9525" marB="0" anchor="b"/>
                </a:tc>
                <a:tc>
                  <a:txBody>
                    <a:bodyPr/>
                    <a:lstStyle/>
                    <a:p>
                      <a:pPr algn="ctr" rtl="0" fontAlgn="b"/>
                      <a:r>
                        <a:rPr lang="fr-FR" sz="1600" u="none" strike="noStrike" dirty="0">
                          <a:solidFill>
                            <a:schemeClr val="tx1"/>
                          </a:solidFill>
                          <a:effectLst/>
                        </a:rPr>
                        <a:t>-24%</a:t>
                      </a:r>
                      <a:endParaRPr lang="fr-FR" sz="1600" b="1" i="0" u="none" strike="noStrike" dirty="0">
                        <a:solidFill>
                          <a:schemeClr val="tx1"/>
                        </a:solidFill>
                        <a:effectLst/>
                        <a:latin typeface="Calibri"/>
                      </a:endParaRPr>
                    </a:p>
                  </a:txBody>
                  <a:tcPr marL="9525" marR="9525" marT="9525" marB="0" anchor="b"/>
                </a:tc>
              </a:tr>
              <a:tr h="276225">
                <a:tc>
                  <a:txBody>
                    <a:bodyPr/>
                    <a:lstStyle/>
                    <a:p>
                      <a:pPr algn="ctr" rtl="0" fontAlgn="b"/>
                      <a:r>
                        <a:rPr lang="fr-FR" sz="1600" u="none" strike="noStrike">
                          <a:effectLst/>
                        </a:rPr>
                        <a:t>diplômant (CMA)</a:t>
                      </a:r>
                      <a:endParaRPr lang="fr-FR" sz="1600" b="0" i="0" u="none" strike="noStrike">
                        <a:solidFill>
                          <a:srgbClr val="000000"/>
                        </a:solidFill>
                        <a:effectLst/>
                        <a:latin typeface="Calibri"/>
                      </a:endParaRPr>
                    </a:p>
                  </a:txBody>
                  <a:tcPr marL="9525" marR="9525" marT="9525" marB="0" anchor="b"/>
                </a:tc>
                <a:tc>
                  <a:txBody>
                    <a:bodyPr/>
                    <a:lstStyle/>
                    <a:p>
                      <a:pPr algn="ctr" rtl="0" fontAlgn="b"/>
                      <a:r>
                        <a:rPr lang="fr-FR" sz="1600" u="none" strike="noStrike">
                          <a:effectLst/>
                        </a:rPr>
                        <a:t>22</a:t>
                      </a:r>
                      <a:endParaRPr lang="fr-FR" sz="1600" b="0" i="0" u="none" strike="noStrike">
                        <a:solidFill>
                          <a:srgbClr val="000000"/>
                        </a:solidFill>
                        <a:effectLst/>
                        <a:latin typeface="Calibri"/>
                      </a:endParaRPr>
                    </a:p>
                  </a:txBody>
                  <a:tcPr marL="9525" marR="9525" marT="9525" marB="0" anchor="b"/>
                </a:tc>
                <a:tc>
                  <a:txBody>
                    <a:bodyPr/>
                    <a:lstStyle/>
                    <a:p>
                      <a:pPr algn="ctr" rtl="0" fontAlgn="b"/>
                      <a:r>
                        <a:rPr lang="fr-FR" sz="1600" u="none" strike="noStrike" dirty="0" smtClean="0">
                          <a:effectLst/>
                        </a:rPr>
                        <a:t>21</a:t>
                      </a:r>
                      <a:endParaRPr lang="fr-FR" sz="1600" b="0" i="0" u="none" strike="noStrike" dirty="0">
                        <a:solidFill>
                          <a:srgbClr val="00B050"/>
                        </a:solidFill>
                        <a:effectLst/>
                        <a:latin typeface="Calibri"/>
                      </a:endParaRPr>
                    </a:p>
                  </a:txBody>
                  <a:tcPr marL="9525" marR="9525" marT="9525" marB="0" anchor="b"/>
                </a:tc>
                <a:tc>
                  <a:txBody>
                    <a:bodyPr/>
                    <a:lstStyle/>
                    <a:p>
                      <a:pPr algn="ctr" rtl="0" fontAlgn="b"/>
                      <a:r>
                        <a:rPr lang="fr-FR" sz="1600" u="none" strike="noStrike" dirty="0" smtClean="0">
                          <a:solidFill>
                            <a:schemeClr val="tx1"/>
                          </a:solidFill>
                          <a:effectLst/>
                        </a:rPr>
                        <a:t>-4%</a:t>
                      </a:r>
                      <a:endParaRPr lang="fr-FR" sz="1600" b="0" i="0" u="none" strike="noStrike" dirty="0">
                        <a:solidFill>
                          <a:schemeClr val="tx1"/>
                        </a:solidFill>
                        <a:effectLst/>
                        <a:latin typeface="Calibri"/>
                      </a:endParaRPr>
                    </a:p>
                  </a:txBody>
                  <a:tcPr marL="9525" marR="9525" marT="9525" marB="0" anchor="b"/>
                </a:tc>
              </a:tr>
              <a:tr h="266700">
                <a:tc>
                  <a:txBody>
                    <a:bodyPr/>
                    <a:lstStyle/>
                    <a:p>
                      <a:pPr algn="ctr" rtl="0" fontAlgn="b"/>
                      <a:r>
                        <a:rPr lang="fr-FR" sz="1600" u="none" strike="noStrike">
                          <a:effectLst/>
                        </a:rPr>
                        <a:t>perfectionnement</a:t>
                      </a:r>
                      <a:endParaRPr lang="fr-FR" sz="1600" b="0" i="0" u="none" strike="noStrike">
                        <a:solidFill>
                          <a:srgbClr val="000000"/>
                        </a:solidFill>
                        <a:effectLst/>
                        <a:latin typeface="Calibri"/>
                      </a:endParaRPr>
                    </a:p>
                  </a:txBody>
                  <a:tcPr marL="9525" marR="9525" marT="9525" marB="0" anchor="b"/>
                </a:tc>
                <a:tc>
                  <a:txBody>
                    <a:bodyPr/>
                    <a:lstStyle/>
                    <a:p>
                      <a:pPr algn="ctr" rtl="0" fontAlgn="b"/>
                      <a:r>
                        <a:rPr lang="fr-FR" sz="1600" u="none" strike="noStrike">
                          <a:effectLst/>
                        </a:rPr>
                        <a:t>125</a:t>
                      </a:r>
                      <a:endParaRPr lang="fr-FR" sz="1600" b="0" i="0" u="none" strike="noStrike">
                        <a:solidFill>
                          <a:srgbClr val="000000"/>
                        </a:solidFill>
                        <a:effectLst/>
                        <a:latin typeface="Calibri"/>
                      </a:endParaRPr>
                    </a:p>
                  </a:txBody>
                  <a:tcPr marL="9525" marR="9525" marT="9525" marB="0" anchor="b"/>
                </a:tc>
                <a:tc>
                  <a:txBody>
                    <a:bodyPr/>
                    <a:lstStyle/>
                    <a:p>
                      <a:pPr algn="ctr" rtl="0" fontAlgn="b"/>
                      <a:r>
                        <a:rPr lang="fr-FR" sz="1600" u="none" strike="noStrike" dirty="0" smtClean="0">
                          <a:effectLst/>
                        </a:rPr>
                        <a:t>92</a:t>
                      </a:r>
                      <a:endParaRPr lang="fr-FR" sz="1600" b="0" i="0" u="none" strike="noStrike" dirty="0">
                        <a:solidFill>
                          <a:srgbClr val="00B050"/>
                        </a:solidFill>
                        <a:effectLst/>
                        <a:latin typeface="Calibri"/>
                      </a:endParaRPr>
                    </a:p>
                  </a:txBody>
                  <a:tcPr marL="9525" marR="9525" marT="9525" marB="0" anchor="b"/>
                </a:tc>
                <a:tc>
                  <a:txBody>
                    <a:bodyPr/>
                    <a:lstStyle/>
                    <a:p>
                      <a:pPr algn="ctr" rtl="0" fontAlgn="b"/>
                      <a:r>
                        <a:rPr lang="fr-FR" sz="1600" u="none" strike="noStrike" dirty="0" smtClean="0">
                          <a:solidFill>
                            <a:schemeClr val="tx1"/>
                          </a:solidFill>
                          <a:effectLst/>
                        </a:rPr>
                        <a:t>-26%</a:t>
                      </a:r>
                      <a:endParaRPr lang="fr-FR" sz="1600" b="0" i="0" u="none" strike="noStrike" dirty="0">
                        <a:solidFill>
                          <a:schemeClr val="tx1"/>
                        </a:solidFill>
                        <a:effectLst/>
                        <a:latin typeface="Calibri"/>
                      </a:endParaRPr>
                    </a:p>
                  </a:txBody>
                  <a:tcPr marL="9525" marR="9525" marT="9525" marB="0" anchor="b"/>
                </a:tc>
              </a:tr>
              <a:tr h="276225">
                <a:tc>
                  <a:txBody>
                    <a:bodyPr/>
                    <a:lstStyle/>
                    <a:p>
                      <a:pPr algn="ctr" rtl="0" fontAlgn="b"/>
                      <a:r>
                        <a:rPr lang="fr-FR" sz="1600" u="none" strike="noStrike">
                          <a:effectLst/>
                        </a:rPr>
                        <a:t>nombre de stagaires</a:t>
                      </a:r>
                      <a:endParaRPr lang="fr-FR" sz="1600" b="0" i="0" u="none" strike="noStrike">
                        <a:solidFill>
                          <a:srgbClr val="000000"/>
                        </a:solidFill>
                        <a:effectLst/>
                        <a:latin typeface="Calibri"/>
                      </a:endParaRPr>
                    </a:p>
                  </a:txBody>
                  <a:tcPr marL="9525" marR="9525" marT="9525" marB="0" anchor="b"/>
                </a:tc>
                <a:tc>
                  <a:txBody>
                    <a:bodyPr/>
                    <a:lstStyle/>
                    <a:p>
                      <a:pPr algn="ctr" rtl="0" fontAlgn="b"/>
                      <a:r>
                        <a:rPr lang="fr-FR" sz="1600" u="none" strike="noStrike">
                          <a:effectLst/>
                        </a:rPr>
                        <a:t>939</a:t>
                      </a:r>
                      <a:endParaRPr lang="fr-FR" sz="1600" b="1" i="0" u="none" strike="noStrike">
                        <a:solidFill>
                          <a:srgbClr val="000000"/>
                        </a:solidFill>
                        <a:effectLst/>
                        <a:latin typeface="Calibri"/>
                      </a:endParaRPr>
                    </a:p>
                  </a:txBody>
                  <a:tcPr marL="9525" marR="9525" marT="9525" marB="0" anchor="b"/>
                </a:tc>
                <a:tc>
                  <a:txBody>
                    <a:bodyPr/>
                    <a:lstStyle/>
                    <a:p>
                      <a:pPr algn="ctr" rtl="0" fontAlgn="b"/>
                      <a:r>
                        <a:rPr lang="fr-FR" sz="1600" u="none" strike="noStrike">
                          <a:effectLst/>
                        </a:rPr>
                        <a:t>755</a:t>
                      </a:r>
                      <a:endParaRPr lang="fr-FR" sz="1600" b="1" i="0" u="none" strike="noStrike">
                        <a:solidFill>
                          <a:srgbClr val="000000"/>
                        </a:solidFill>
                        <a:effectLst/>
                        <a:latin typeface="Calibri"/>
                      </a:endParaRPr>
                    </a:p>
                  </a:txBody>
                  <a:tcPr marL="9525" marR="9525" marT="9525" marB="0" anchor="b"/>
                </a:tc>
                <a:tc>
                  <a:txBody>
                    <a:bodyPr/>
                    <a:lstStyle/>
                    <a:p>
                      <a:pPr algn="ctr" rtl="0" fontAlgn="b"/>
                      <a:r>
                        <a:rPr lang="fr-FR" sz="1600" u="none" strike="noStrike" dirty="0">
                          <a:solidFill>
                            <a:schemeClr val="tx1"/>
                          </a:solidFill>
                          <a:effectLst/>
                        </a:rPr>
                        <a:t>-19%</a:t>
                      </a:r>
                      <a:endParaRPr lang="fr-FR" sz="1600" b="1" i="0" u="none" strike="noStrike" dirty="0">
                        <a:solidFill>
                          <a:schemeClr val="tx1"/>
                        </a:solidFill>
                        <a:effectLst/>
                        <a:latin typeface="Calibri"/>
                      </a:endParaRPr>
                    </a:p>
                  </a:txBody>
                  <a:tcPr marL="9525" marR="9525" marT="9525" marB="0" anchor="b"/>
                </a:tc>
              </a:tr>
              <a:tr h="276225">
                <a:tc>
                  <a:txBody>
                    <a:bodyPr/>
                    <a:lstStyle/>
                    <a:p>
                      <a:pPr algn="ctr" rtl="0" fontAlgn="b"/>
                      <a:r>
                        <a:rPr lang="fr-FR" sz="1600" u="none" strike="noStrike">
                          <a:effectLst/>
                        </a:rPr>
                        <a:t>nombre d'heures stagiaire</a:t>
                      </a:r>
                      <a:endParaRPr lang="fr-FR" sz="1600" b="0" i="0" u="none" strike="noStrike">
                        <a:solidFill>
                          <a:srgbClr val="000000"/>
                        </a:solidFill>
                        <a:effectLst/>
                        <a:latin typeface="Calibri"/>
                      </a:endParaRPr>
                    </a:p>
                  </a:txBody>
                  <a:tcPr marL="9525" marR="9525" marT="9525" marB="0" anchor="b"/>
                </a:tc>
                <a:tc>
                  <a:txBody>
                    <a:bodyPr/>
                    <a:lstStyle/>
                    <a:p>
                      <a:pPr algn="ctr" rtl="0" fontAlgn="b"/>
                      <a:r>
                        <a:rPr lang="fr-FR" sz="1600" u="none" strike="noStrike">
                          <a:effectLst/>
                        </a:rPr>
                        <a:t>22 972</a:t>
                      </a:r>
                      <a:endParaRPr lang="fr-FR" sz="1600" b="1" i="0" u="none" strike="noStrike">
                        <a:solidFill>
                          <a:srgbClr val="000000"/>
                        </a:solidFill>
                        <a:effectLst/>
                        <a:latin typeface="Calibri"/>
                      </a:endParaRPr>
                    </a:p>
                  </a:txBody>
                  <a:tcPr marL="9525" marR="9525" marT="9525" marB="0" anchor="b"/>
                </a:tc>
                <a:tc>
                  <a:txBody>
                    <a:bodyPr/>
                    <a:lstStyle/>
                    <a:p>
                      <a:pPr algn="ctr" rtl="0" fontAlgn="b"/>
                      <a:r>
                        <a:rPr lang="fr-FR" sz="1600" u="none" strike="noStrike">
                          <a:effectLst/>
                        </a:rPr>
                        <a:t>21 698</a:t>
                      </a:r>
                      <a:endParaRPr lang="fr-FR" sz="1600" b="1" i="0" u="none" strike="noStrike">
                        <a:solidFill>
                          <a:srgbClr val="000000"/>
                        </a:solidFill>
                        <a:effectLst/>
                        <a:latin typeface="Calibri"/>
                      </a:endParaRPr>
                    </a:p>
                  </a:txBody>
                  <a:tcPr marL="9525" marR="9525" marT="9525" marB="0" anchor="b"/>
                </a:tc>
                <a:tc>
                  <a:txBody>
                    <a:bodyPr/>
                    <a:lstStyle/>
                    <a:p>
                      <a:pPr algn="ctr" rtl="0" fontAlgn="b"/>
                      <a:r>
                        <a:rPr lang="fr-FR" sz="1600" u="none" strike="noStrike" dirty="0">
                          <a:solidFill>
                            <a:schemeClr val="tx1"/>
                          </a:solidFill>
                          <a:effectLst/>
                        </a:rPr>
                        <a:t>-5%</a:t>
                      </a:r>
                      <a:endParaRPr lang="fr-FR" sz="1600" b="1" i="0" u="none" strike="noStrike" dirty="0">
                        <a:solidFill>
                          <a:schemeClr val="tx1"/>
                        </a:solidFill>
                        <a:effectLst/>
                        <a:latin typeface="Calibri"/>
                      </a:endParaRPr>
                    </a:p>
                  </a:txBody>
                  <a:tcPr marL="9525" marR="9525" marT="9525" marB="0" anchor="b"/>
                </a:tc>
              </a:tr>
              <a:tr h="295275">
                <a:tc rowSpan="2">
                  <a:txBody>
                    <a:bodyPr/>
                    <a:lstStyle/>
                    <a:p>
                      <a:pPr algn="ctr" rtl="0" fontAlgn="ctr"/>
                      <a:r>
                        <a:rPr lang="fr-FR" sz="1600" u="none" strike="noStrike" dirty="0">
                          <a:effectLst/>
                        </a:rPr>
                        <a:t>Recettes</a:t>
                      </a:r>
                      <a:endParaRPr lang="fr-FR" sz="1600" b="0" i="0" u="none" strike="noStrike" dirty="0">
                        <a:solidFill>
                          <a:srgbClr val="000000"/>
                        </a:solidFill>
                        <a:effectLst/>
                        <a:latin typeface="Calibri"/>
                      </a:endParaRPr>
                    </a:p>
                  </a:txBody>
                  <a:tcPr marL="9525" marR="9525" marT="9525" marB="0" anchor="ctr"/>
                </a:tc>
                <a:tc rowSpan="2">
                  <a:txBody>
                    <a:bodyPr/>
                    <a:lstStyle/>
                    <a:p>
                      <a:pPr algn="ctr" rtl="0" fontAlgn="ctr"/>
                      <a:r>
                        <a:rPr lang="fr-FR" sz="1600" u="none" strike="noStrike">
                          <a:effectLst/>
                        </a:rPr>
                        <a:t>731 000</a:t>
                      </a:r>
                      <a:endParaRPr lang="fr-FR" sz="1600" b="1" i="0" u="none" strike="noStrike">
                        <a:solidFill>
                          <a:srgbClr val="000000"/>
                        </a:solidFill>
                        <a:effectLst/>
                        <a:latin typeface="Calibri"/>
                      </a:endParaRPr>
                    </a:p>
                  </a:txBody>
                  <a:tcPr marL="9525" marR="9525" marT="9525" marB="0" anchor="ctr"/>
                </a:tc>
                <a:tc rowSpan="2">
                  <a:txBody>
                    <a:bodyPr/>
                    <a:lstStyle/>
                    <a:p>
                      <a:pPr algn="ctr" rtl="0" fontAlgn="ctr"/>
                      <a:r>
                        <a:rPr lang="fr-FR" sz="1600" u="none" strike="noStrike" dirty="0">
                          <a:effectLst/>
                        </a:rPr>
                        <a:t>685 600</a:t>
                      </a:r>
                      <a:endParaRPr lang="fr-FR" sz="1600" b="1" i="0" u="none" strike="noStrike" dirty="0">
                        <a:solidFill>
                          <a:srgbClr val="000000"/>
                        </a:solidFill>
                        <a:effectLst/>
                        <a:latin typeface="Calibri"/>
                      </a:endParaRPr>
                    </a:p>
                  </a:txBody>
                  <a:tcPr marL="9525" marR="9525" marT="9525" marB="0" anchor="ctr"/>
                </a:tc>
                <a:tc>
                  <a:txBody>
                    <a:bodyPr/>
                    <a:lstStyle/>
                    <a:p>
                      <a:pPr algn="ctr" rtl="0" fontAlgn="b"/>
                      <a:r>
                        <a:rPr lang="fr-FR" sz="1600" u="none" strike="noStrike" dirty="0">
                          <a:solidFill>
                            <a:schemeClr val="tx1"/>
                          </a:solidFill>
                          <a:effectLst/>
                        </a:rPr>
                        <a:t>-6%</a:t>
                      </a:r>
                      <a:endParaRPr lang="fr-FR" sz="1600" b="1" i="0" u="none" strike="noStrike" dirty="0">
                        <a:solidFill>
                          <a:schemeClr val="tx1"/>
                        </a:solidFill>
                        <a:effectLst/>
                        <a:latin typeface="Calibri"/>
                      </a:endParaRPr>
                    </a:p>
                  </a:txBody>
                  <a:tcPr marL="9525" marR="9525" marT="9525" marB="0" anchor="b"/>
                </a:tc>
              </a:tr>
              <a:tr h="200025">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ctr" rtl="0" fontAlgn="b"/>
                      <a:r>
                        <a:rPr lang="fr-FR" sz="1100" b="1" u="none" strike="noStrike" dirty="0">
                          <a:solidFill>
                            <a:srgbClr val="00B050"/>
                          </a:solidFill>
                          <a:effectLst/>
                        </a:rPr>
                        <a:t>(mais +9,5% / 2017)</a:t>
                      </a:r>
                      <a:endParaRPr lang="fr-FR" sz="1100" b="1" i="0" u="none" strike="noStrike" dirty="0">
                        <a:solidFill>
                          <a:srgbClr val="00B050"/>
                        </a:solidFill>
                        <a:effectLst/>
                        <a:latin typeface="Calibri"/>
                      </a:endParaRPr>
                    </a:p>
                  </a:txBody>
                  <a:tcPr marL="9525" marR="9525" marT="9525" marB="0" anchor="b"/>
                </a:tc>
              </a:tr>
            </a:tbl>
          </a:graphicData>
        </a:graphic>
      </p:graphicFrame>
      <p:sp>
        <p:nvSpPr>
          <p:cNvPr id="5" name="ZoneTexte 4"/>
          <p:cNvSpPr txBox="1"/>
          <p:nvPr/>
        </p:nvSpPr>
        <p:spPr>
          <a:xfrm>
            <a:off x="1475656" y="4221088"/>
            <a:ext cx="6984776" cy="646331"/>
          </a:xfrm>
          <a:prstGeom prst="rect">
            <a:avLst/>
          </a:prstGeom>
          <a:noFill/>
        </p:spPr>
        <p:txBody>
          <a:bodyPr wrap="square" rtlCol="0">
            <a:spAutoFit/>
          </a:bodyPr>
          <a:lstStyle/>
          <a:p>
            <a:r>
              <a:rPr lang="fr-FR" dirty="0" smtClean="0"/>
              <a:t>Mesures palliatives </a:t>
            </a:r>
            <a:r>
              <a:rPr lang="fr-FR" dirty="0"/>
              <a:t>: + d’heures/ pers.</a:t>
            </a:r>
          </a:p>
          <a:p>
            <a:pPr marL="285750" indent="-285750">
              <a:buFont typeface="Wingdings"/>
              <a:buChar char="Ø"/>
            </a:pPr>
            <a:r>
              <a:rPr lang="fr-FR" dirty="0" smtClean="0"/>
              <a:t>Recentrer </a:t>
            </a:r>
            <a:r>
              <a:rPr lang="fr-FR" dirty="0"/>
              <a:t>l</a:t>
            </a:r>
            <a:r>
              <a:rPr lang="fr-FR" dirty="0" smtClean="0"/>
              <a:t>es formations et favoriser les poursuites de formations</a:t>
            </a:r>
            <a:endParaRPr lang="fr-FR" dirty="0"/>
          </a:p>
        </p:txBody>
      </p:sp>
      <p:sp>
        <p:nvSpPr>
          <p:cNvPr id="10" name="ZoneTexte 9"/>
          <p:cNvSpPr txBox="1"/>
          <p:nvPr/>
        </p:nvSpPr>
        <p:spPr>
          <a:xfrm>
            <a:off x="1403648" y="4976008"/>
            <a:ext cx="6984776" cy="1477328"/>
          </a:xfrm>
          <a:prstGeom prst="rect">
            <a:avLst/>
          </a:prstGeom>
          <a:noFill/>
          <a:ln>
            <a:solidFill>
              <a:schemeClr val="tx1"/>
            </a:solidFill>
          </a:ln>
        </p:spPr>
        <p:txBody>
          <a:bodyPr wrap="square" rtlCol="0">
            <a:spAutoFit/>
          </a:bodyPr>
          <a:lstStyle/>
          <a:p>
            <a:r>
              <a:rPr lang="fr-FR" dirty="0" smtClean="0"/>
              <a:t>Examens Taxis 2019 : </a:t>
            </a:r>
          </a:p>
          <a:p>
            <a:r>
              <a:rPr lang="fr-FR" dirty="0" smtClean="0"/>
              <a:t>1 admissibilité (avril) : 93 candidats </a:t>
            </a:r>
          </a:p>
          <a:p>
            <a:pPr marL="285750" indent="-285750">
              <a:buFont typeface="Wingdings"/>
              <a:buChar char="Ø"/>
            </a:pPr>
            <a:r>
              <a:rPr lang="fr-FR" dirty="0" smtClean="0"/>
              <a:t>taux réussite : Taxi = 76 % / VTC = 92 %</a:t>
            </a:r>
          </a:p>
          <a:p>
            <a:r>
              <a:rPr lang="fr-FR" dirty="0" smtClean="0"/>
              <a:t>2 sessions d’admission (Juin/décembre) : 90 candidats</a:t>
            </a:r>
          </a:p>
          <a:p>
            <a:pPr marL="285750" indent="-285750">
              <a:buFont typeface="Wingdings"/>
              <a:buChar char="Ø"/>
            </a:pPr>
            <a:r>
              <a:rPr lang="fr-FR" dirty="0" smtClean="0"/>
              <a:t>Taux réussite : Taxi = 86 % / VTC = 50 %</a:t>
            </a:r>
          </a:p>
        </p:txBody>
      </p:sp>
      <p:sp>
        <p:nvSpPr>
          <p:cNvPr id="12" name="ZoneTexte 11"/>
          <p:cNvSpPr txBox="1"/>
          <p:nvPr/>
        </p:nvSpPr>
        <p:spPr>
          <a:xfrm>
            <a:off x="1444452" y="3284984"/>
            <a:ext cx="7376020" cy="923330"/>
          </a:xfrm>
          <a:prstGeom prst="rect">
            <a:avLst/>
          </a:prstGeom>
          <a:noFill/>
        </p:spPr>
        <p:txBody>
          <a:bodyPr wrap="square" rtlCol="0">
            <a:spAutoFit/>
          </a:bodyPr>
          <a:lstStyle/>
          <a:p>
            <a:r>
              <a:rPr lang="fr-FR" dirty="0" smtClean="0"/>
              <a:t>Frein principal : baisse des prises en charge </a:t>
            </a:r>
          </a:p>
          <a:p>
            <a:pPr marL="285750" indent="-285750">
              <a:buFontTx/>
              <a:buChar char="-"/>
            </a:pPr>
            <a:r>
              <a:rPr lang="fr-FR" dirty="0" smtClean="0"/>
              <a:t>CDF : 17€ à 25€ selon thématiques, </a:t>
            </a:r>
            <a:r>
              <a:rPr lang="fr-FR" sz="1600" dirty="0" smtClean="0"/>
              <a:t>contre 35€ à 40 € (en 2018)</a:t>
            </a:r>
          </a:p>
          <a:p>
            <a:pPr marL="285750" indent="-285750">
              <a:buFontTx/>
              <a:buChar char="-"/>
            </a:pPr>
            <a:r>
              <a:rPr lang="fr-FR" dirty="0" smtClean="0"/>
              <a:t>FAF CEA : 0 à 30 €, </a:t>
            </a:r>
            <a:r>
              <a:rPr lang="fr-FR" sz="1600" dirty="0" smtClean="0"/>
              <a:t>contre 40 € à 56 € (en 2018) </a:t>
            </a:r>
          </a:p>
        </p:txBody>
      </p:sp>
      <p:sp>
        <p:nvSpPr>
          <p:cNvPr id="13" name="Rectangle 12"/>
          <p:cNvSpPr/>
          <p:nvPr/>
        </p:nvSpPr>
        <p:spPr>
          <a:xfrm>
            <a:off x="775650" y="3399979"/>
            <a:ext cx="173038" cy="173037"/>
          </a:xfrm>
          <a:prstGeom prst="rect">
            <a:avLst/>
          </a:prstGeom>
          <a:solidFill>
            <a:srgbClr val="81171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p>
        </p:txBody>
      </p:sp>
    </p:spTree>
    <p:extLst>
      <p:ext uri="{BB962C8B-B14F-4D97-AF65-F5344CB8AC3E}">
        <p14:creationId xmlns:p14="http://schemas.microsoft.com/office/powerpoint/2010/main" val="888575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animBg="1"/>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67544" y="194414"/>
            <a:ext cx="8400957" cy="1077218"/>
          </a:xfrm>
          <a:prstGeom prst="rect">
            <a:avLst/>
          </a:prstGeom>
          <a:noFill/>
        </p:spPr>
        <p:txBody>
          <a:bodyPr wrap="square" rtlCol="0">
            <a:spAutoFit/>
          </a:bodyPr>
          <a:lstStyle/>
          <a:p>
            <a:pPr algn="r"/>
            <a:r>
              <a:rPr lang="fr-FR" sz="3200" b="1" dirty="0">
                <a:solidFill>
                  <a:srgbClr val="91131E"/>
                </a:solidFill>
                <a:latin typeface="Arial" panose="020B0604020202020204" pitchFamily="34" charset="0"/>
                <a:cs typeface="Arial" panose="020B0604020202020204" pitchFamily="34" charset="0"/>
              </a:rPr>
              <a:t>2</a:t>
            </a:r>
            <a:r>
              <a:rPr lang="fr-FR" sz="3200" b="1" dirty="0" smtClean="0">
                <a:solidFill>
                  <a:srgbClr val="91131E"/>
                </a:solidFill>
                <a:latin typeface="Arial" panose="020B0604020202020204" pitchFamily="34" charset="0"/>
                <a:cs typeface="Arial" panose="020B0604020202020204" pitchFamily="34" charset="0"/>
              </a:rPr>
              <a:t>- Crise sanitaire et continuité des activités de formation</a:t>
            </a:r>
            <a:endParaRPr lang="fr-FR" sz="3200" b="1" dirty="0">
              <a:solidFill>
                <a:srgbClr val="91131E"/>
              </a:solidFill>
              <a:latin typeface="Arial" panose="020B0604020202020204" pitchFamily="34" charset="0"/>
              <a:cs typeface="Arial" panose="020B0604020202020204" pitchFamily="34" charset="0"/>
            </a:endParaRPr>
          </a:p>
        </p:txBody>
      </p:sp>
      <p:sp>
        <p:nvSpPr>
          <p:cNvPr id="3" name="Rectangle 2"/>
          <p:cNvSpPr/>
          <p:nvPr/>
        </p:nvSpPr>
        <p:spPr>
          <a:xfrm>
            <a:off x="838200" y="1527771"/>
            <a:ext cx="173038" cy="173037"/>
          </a:xfrm>
          <a:prstGeom prst="rect">
            <a:avLst/>
          </a:prstGeom>
          <a:solidFill>
            <a:srgbClr val="81171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1" name="Rectangle 10"/>
          <p:cNvSpPr/>
          <p:nvPr/>
        </p:nvSpPr>
        <p:spPr>
          <a:xfrm>
            <a:off x="8940800" y="327079"/>
            <a:ext cx="203200" cy="381000"/>
          </a:xfrm>
          <a:prstGeom prst="rect">
            <a:avLst/>
          </a:prstGeom>
          <a:solidFill>
            <a:schemeClr val="tx1">
              <a:lumMod val="50000"/>
              <a:lumOff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Rectangle 8"/>
          <p:cNvSpPr/>
          <p:nvPr/>
        </p:nvSpPr>
        <p:spPr>
          <a:xfrm>
            <a:off x="850794" y="4120059"/>
            <a:ext cx="173038" cy="173037"/>
          </a:xfrm>
          <a:prstGeom prst="rect">
            <a:avLst/>
          </a:prstGeom>
          <a:solidFill>
            <a:srgbClr val="81171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p>
        </p:txBody>
      </p:sp>
      <p:graphicFrame>
        <p:nvGraphicFramePr>
          <p:cNvPr id="4" name="Tableau 3"/>
          <p:cNvGraphicFramePr>
            <a:graphicFrameLocks noGrp="1"/>
          </p:cNvGraphicFramePr>
          <p:nvPr>
            <p:extLst>
              <p:ext uri="{D42A27DB-BD31-4B8C-83A1-F6EECF244321}">
                <p14:modId xmlns:p14="http://schemas.microsoft.com/office/powerpoint/2010/main" val="61342111"/>
              </p:ext>
            </p:extLst>
          </p:nvPr>
        </p:nvGraphicFramePr>
        <p:xfrm>
          <a:off x="1115616" y="1879848"/>
          <a:ext cx="6840760" cy="1981200"/>
        </p:xfrm>
        <a:graphic>
          <a:graphicData uri="http://schemas.openxmlformats.org/drawingml/2006/table">
            <a:tbl>
              <a:tblPr firstRow="1" bandRow="1">
                <a:tableStyleId>{5C22544A-7EE6-4342-B048-85BDC9FD1C3A}</a:tableStyleId>
              </a:tblPr>
              <a:tblGrid>
                <a:gridCol w="3261907"/>
                <a:gridCol w="1782823"/>
                <a:gridCol w="1796030"/>
              </a:tblGrid>
              <a:tr h="542925">
                <a:tc>
                  <a:txBody>
                    <a:bodyPr/>
                    <a:lstStyle/>
                    <a:p>
                      <a:pPr algn="ctr" rtl="0" fontAlgn="b"/>
                      <a:r>
                        <a:rPr lang="fr-FR" sz="1600" u="none" strike="noStrike" dirty="0">
                          <a:effectLst/>
                        </a:rPr>
                        <a:t>Activité Formation continue - </a:t>
                      </a:r>
                      <a:r>
                        <a:rPr lang="fr-FR" sz="1600" u="none" strike="noStrike" dirty="0" smtClean="0">
                          <a:effectLst/>
                        </a:rPr>
                        <a:t>CMA</a:t>
                      </a:r>
                      <a:endParaRPr lang="fr-FR" sz="1600" b="1" i="0" u="none" strike="noStrike" dirty="0">
                        <a:solidFill>
                          <a:srgbClr val="FFFFFF"/>
                        </a:solidFill>
                        <a:effectLst/>
                        <a:latin typeface="Calibri"/>
                      </a:endParaRPr>
                    </a:p>
                  </a:txBody>
                  <a:tcPr marL="9525" marR="9525" marT="9525" marB="0" anchor="b"/>
                </a:tc>
                <a:tc>
                  <a:txBody>
                    <a:bodyPr/>
                    <a:lstStyle/>
                    <a:p>
                      <a:pPr algn="ctr" rtl="0" fontAlgn="b"/>
                      <a:r>
                        <a:rPr lang="fr-FR" sz="1600" u="none" strike="noStrike" dirty="0" err="1" smtClean="0">
                          <a:effectLst/>
                        </a:rPr>
                        <a:t>Janv</a:t>
                      </a:r>
                      <a:r>
                        <a:rPr lang="fr-FR" sz="1600" u="none" strike="noStrike" dirty="0" smtClean="0">
                          <a:effectLst/>
                        </a:rPr>
                        <a:t> à mai-19</a:t>
                      </a:r>
                      <a:endParaRPr lang="fr-FR" sz="1600" b="1" i="0" u="none" strike="noStrike" dirty="0">
                        <a:solidFill>
                          <a:srgbClr val="FFFFFF"/>
                        </a:solidFill>
                        <a:effectLst/>
                        <a:latin typeface="Calibri"/>
                      </a:endParaRPr>
                    </a:p>
                  </a:txBody>
                  <a:tcPr marL="9525" marR="9525" marT="9525" marB="0" anchor="b"/>
                </a:tc>
                <a:tc>
                  <a:txBody>
                    <a:bodyPr/>
                    <a:lstStyle/>
                    <a:p>
                      <a:pPr algn="ctr" rtl="0" fontAlgn="b"/>
                      <a:r>
                        <a:rPr lang="fr-FR" sz="1600" u="none" strike="noStrike" dirty="0" err="1" smtClean="0">
                          <a:effectLst/>
                        </a:rPr>
                        <a:t>Janv</a:t>
                      </a:r>
                      <a:r>
                        <a:rPr lang="fr-FR" sz="1600" u="none" strike="noStrike" baseline="0" dirty="0" smtClean="0">
                          <a:effectLst/>
                        </a:rPr>
                        <a:t> à </a:t>
                      </a:r>
                      <a:r>
                        <a:rPr lang="fr-FR" sz="1600" u="none" strike="noStrike" dirty="0" smtClean="0">
                          <a:effectLst/>
                        </a:rPr>
                        <a:t>mai-20</a:t>
                      </a:r>
                      <a:endParaRPr lang="fr-FR" sz="1600" b="1" i="0" u="none" strike="noStrike" dirty="0">
                        <a:solidFill>
                          <a:srgbClr val="FFFFFF"/>
                        </a:solidFill>
                        <a:effectLst/>
                        <a:latin typeface="Calibri"/>
                      </a:endParaRPr>
                    </a:p>
                  </a:txBody>
                  <a:tcPr marL="9525" marR="9525" marT="9525" marB="0" anchor="b"/>
                </a:tc>
              </a:tr>
              <a:tr h="552450">
                <a:tc>
                  <a:txBody>
                    <a:bodyPr/>
                    <a:lstStyle/>
                    <a:p>
                      <a:pPr algn="l" rtl="0" fontAlgn="b"/>
                      <a:r>
                        <a:rPr lang="fr-FR" sz="1600" u="none" strike="noStrike">
                          <a:effectLst/>
                        </a:rPr>
                        <a:t>Nombre de formations dispensées</a:t>
                      </a:r>
                      <a:endParaRPr lang="fr-FR" sz="1600" b="1" i="0" u="none" strike="noStrike">
                        <a:solidFill>
                          <a:srgbClr val="000000"/>
                        </a:solidFill>
                        <a:effectLst/>
                        <a:latin typeface="Calibri"/>
                      </a:endParaRPr>
                    </a:p>
                  </a:txBody>
                  <a:tcPr marL="9525" marR="9525" marT="9525" marB="0" anchor="b"/>
                </a:tc>
                <a:tc>
                  <a:txBody>
                    <a:bodyPr/>
                    <a:lstStyle/>
                    <a:p>
                      <a:pPr algn="ctr" rtl="0" fontAlgn="b"/>
                      <a:r>
                        <a:rPr lang="fr-FR" sz="1600" b="1" u="none" strike="noStrike" dirty="0" smtClean="0">
                          <a:solidFill>
                            <a:schemeClr val="tx1"/>
                          </a:solidFill>
                          <a:effectLst/>
                        </a:rPr>
                        <a:t>63</a:t>
                      </a:r>
                      <a:r>
                        <a:rPr lang="fr-FR" sz="1600" b="1" u="none" strike="noStrike" dirty="0">
                          <a:solidFill>
                            <a:schemeClr val="tx1"/>
                          </a:solidFill>
                          <a:effectLst/>
                        </a:rPr>
                        <a:t> </a:t>
                      </a:r>
                      <a:endParaRPr lang="fr-FR" sz="1600" b="1" i="0" u="none" strike="noStrike" dirty="0">
                        <a:solidFill>
                          <a:schemeClr val="tx1"/>
                        </a:solidFill>
                        <a:effectLst/>
                        <a:latin typeface="Calibri"/>
                      </a:endParaRPr>
                    </a:p>
                  </a:txBody>
                  <a:tcPr marL="9525" marR="9525" marT="9525" marB="0" anchor="b"/>
                </a:tc>
                <a:tc>
                  <a:txBody>
                    <a:bodyPr/>
                    <a:lstStyle/>
                    <a:p>
                      <a:pPr algn="ctr" rtl="0" fontAlgn="b"/>
                      <a:r>
                        <a:rPr lang="fr-FR" sz="1600" b="1" u="none" strike="noStrike" dirty="0">
                          <a:solidFill>
                            <a:schemeClr val="tx1"/>
                          </a:solidFill>
                          <a:effectLst/>
                        </a:rPr>
                        <a:t> </a:t>
                      </a:r>
                      <a:r>
                        <a:rPr lang="fr-FR" sz="1600" b="1" u="none" strike="noStrike" dirty="0" smtClean="0">
                          <a:solidFill>
                            <a:schemeClr val="tx1"/>
                          </a:solidFill>
                          <a:effectLst/>
                        </a:rPr>
                        <a:t>40</a:t>
                      </a:r>
                      <a:endParaRPr lang="fr-FR" sz="1600" b="1" i="0" u="none" strike="noStrike" dirty="0">
                        <a:solidFill>
                          <a:schemeClr val="tx1"/>
                        </a:solidFill>
                        <a:effectLst/>
                        <a:latin typeface="Calibri"/>
                      </a:endParaRPr>
                    </a:p>
                  </a:txBody>
                  <a:tcPr marL="9525" marR="9525" marT="9525" marB="0" anchor="b"/>
                </a:tc>
              </a:tr>
              <a:tr h="276225">
                <a:tc>
                  <a:txBody>
                    <a:bodyPr/>
                    <a:lstStyle/>
                    <a:p>
                      <a:pPr algn="l" rtl="0" fontAlgn="b"/>
                      <a:r>
                        <a:rPr lang="fr-FR" sz="1600" u="none" strike="noStrike">
                          <a:effectLst/>
                        </a:rPr>
                        <a:t>nombre de stagaires</a:t>
                      </a:r>
                      <a:endParaRPr lang="fr-FR" sz="1600" b="1" i="0" u="none" strike="noStrike">
                        <a:solidFill>
                          <a:srgbClr val="000000"/>
                        </a:solidFill>
                        <a:effectLst/>
                        <a:latin typeface="Calibri"/>
                      </a:endParaRPr>
                    </a:p>
                  </a:txBody>
                  <a:tcPr marL="9525" marR="9525" marT="9525" marB="0" anchor="b"/>
                </a:tc>
                <a:tc>
                  <a:txBody>
                    <a:bodyPr/>
                    <a:lstStyle/>
                    <a:p>
                      <a:pPr algn="ctr" rtl="0" fontAlgn="b"/>
                      <a:r>
                        <a:rPr lang="fr-FR" sz="1600" b="1" i="0" u="none" strike="noStrike" dirty="0" smtClean="0">
                          <a:solidFill>
                            <a:schemeClr val="tx1"/>
                          </a:solidFill>
                          <a:effectLst/>
                          <a:latin typeface="+mn-lt"/>
                        </a:rPr>
                        <a:t>420</a:t>
                      </a:r>
                      <a:endParaRPr lang="fr-FR" sz="1600" b="1" i="0" u="none" strike="noStrike" dirty="0">
                        <a:solidFill>
                          <a:schemeClr val="tx1"/>
                        </a:solidFill>
                        <a:effectLst/>
                        <a:latin typeface="Calibri"/>
                      </a:endParaRPr>
                    </a:p>
                  </a:txBody>
                  <a:tcPr marL="9525" marR="9525" marT="9525" marB="0" anchor="b"/>
                </a:tc>
                <a:tc>
                  <a:txBody>
                    <a:bodyPr/>
                    <a:lstStyle/>
                    <a:p>
                      <a:pPr algn="ctr" rtl="0" fontAlgn="b"/>
                      <a:r>
                        <a:rPr lang="fr-FR" sz="1600" b="1" u="none" strike="noStrike" dirty="0">
                          <a:solidFill>
                            <a:schemeClr val="tx1"/>
                          </a:solidFill>
                          <a:effectLst/>
                        </a:rPr>
                        <a:t> </a:t>
                      </a:r>
                      <a:r>
                        <a:rPr lang="fr-FR" sz="1600" b="1" u="none" strike="noStrike" dirty="0" smtClean="0">
                          <a:solidFill>
                            <a:schemeClr val="tx1"/>
                          </a:solidFill>
                          <a:effectLst/>
                        </a:rPr>
                        <a:t>197</a:t>
                      </a:r>
                      <a:endParaRPr lang="fr-FR" sz="1600" b="1" i="0" u="none" strike="noStrike" dirty="0">
                        <a:solidFill>
                          <a:schemeClr val="tx1"/>
                        </a:solidFill>
                        <a:effectLst/>
                        <a:latin typeface="Calibri"/>
                      </a:endParaRPr>
                    </a:p>
                  </a:txBody>
                  <a:tcPr marL="9525" marR="9525" marT="9525" marB="0" anchor="b"/>
                </a:tc>
              </a:tr>
              <a:tr h="276225">
                <a:tc>
                  <a:txBody>
                    <a:bodyPr/>
                    <a:lstStyle/>
                    <a:p>
                      <a:pPr algn="l" rtl="0" fontAlgn="b"/>
                      <a:r>
                        <a:rPr lang="fr-FR" sz="1600" u="none" strike="noStrike">
                          <a:effectLst/>
                        </a:rPr>
                        <a:t>nombre d'heures stagiaire</a:t>
                      </a:r>
                      <a:endParaRPr lang="fr-FR" sz="1600" b="1" i="0" u="none" strike="noStrike">
                        <a:solidFill>
                          <a:srgbClr val="000000"/>
                        </a:solidFill>
                        <a:effectLst/>
                        <a:latin typeface="Calibri"/>
                      </a:endParaRPr>
                    </a:p>
                  </a:txBody>
                  <a:tcPr marL="9525" marR="9525" marT="9525" marB="0" anchor="b"/>
                </a:tc>
                <a:tc>
                  <a:txBody>
                    <a:bodyPr/>
                    <a:lstStyle/>
                    <a:p>
                      <a:pPr algn="ctr" rtl="0" fontAlgn="b"/>
                      <a:r>
                        <a:rPr lang="fr-FR" sz="1600" b="1" i="0" u="none" strike="noStrike" dirty="0" smtClean="0">
                          <a:solidFill>
                            <a:schemeClr val="tx1"/>
                          </a:solidFill>
                          <a:effectLst/>
                          <a:latin typeface="+mn-lt"/>
                        </a:rPr>
                        <a:t>12 318</a:t>
                      </a:r>
                      <a:endParaRPr lang="fr-FR" sz="1600" b="1" i="0" u="none" strike="noStrike" dirty="0">
                        <a:solidFill>
                          <a:schemeClr val="tx1"/>
                        </a:solidFill>
                        <a:effectLst/>
                        <a:latin typeface="Calibri"/>
                      </a:endParaRPr>
                    </a:p>
                  </a:txBody>
                  <a:tcPr marL="9525" marR="9525" marT="9525" marB="0" anchor="b"/>
                </a:tc>
                <a:tc>
                  <a:txBody>
                    <a:bodyPr/>
                    <a:lstStyle/>
                    <a:p>
                      <a:pPr algn="ctr" rtl="0" fontAlgn="b"/>
                      <a:r>
                        <a:rPr lang="fr-FR" sz="1600" b="1" i="0" u="none" strike="noStrike" dirty="0" smtClean="0">
                          <a:solidFill>
                            <a:schemeClr val="tx1"/>
                          </a:solidFill>
                          <a:effectLst/>
                          <a:latin typeface="+mn-lt"/>
                        </a:rPr>
                        <a:t>9</a:t>
                      </a:r>
                      <a:r>
                        <a:rPr lang="fr-FR" sz="1600" b="1" i="0" u="none" strike="noStrike" baseline="0" dirty="0" smtClean="0">
                          <a:solidFill>
                            <a:schemeClr val="tx1"/>
                          </a:solidFill>
                          <a:effectLst/>
                          <a:latin typeface="+mn-lt"/>
                        </a:rPr>
                        <a:t> 951</a:t>
                      </a:r>
                      <a:endParaRPr lang="fr-FR" sz="1600" b="1" i="0" u="none" strike="noStrike" dirty="0">
                        <a:solidFill>
                          <a:schemeClr val="tx1"/>
                        </a:solidFill>
                        <a:effectLst/>
                        <a:latin typeface="Calibri"/>
                      </a:endParaRPr>
                    </a:p>
                  </a:txBody>
                  <a:tcPr marL="9525" marR="9525" marT="9525" marB="0" anchor="b"/>
                </a:tc>
              </a:tr>
              <a:tr h="333375">
                <a:tc>
                  <a:txBody>
                    <a:bodyPr/>
                    <a:lstStyle/>
                    <a:p>
                      <a:pPr algn="l" rtl="0" fontAlgn="ctr"/>
                      <a:r>
                        <a:rPr lang="fr-FR" sz="1600" u="none" strike="noStrike" dirty="0">
                          <a:effectLst/>
                        </a:rPr>
                        <a:t>Recette prévisionnelle</a:t>
                      </a:r>
                      <a:endParaRPr lang="fr-FR" sz="1600" b="1" i="0" u="none" strike="noStrike" dirty="0">
                        <a:solidFill>
                          <a:srgbClr val="000000"/>
                        </a:solidFill>
                        <a:effectLst/>
                        <a:latin typeface="Calibri"/>
                      </a:endParaRPr>
                    </a:p>
                  </a:txBody>
                  <a:tcPr marL="9525" marR="9525" marT="9525" marB="0" anchor="ctr"/>
                </a:tc>
                <a:tc>
                  <a:txBody>
                    <a:bodyPr/>
                    <a:lstStyle/>
                    <a:p>
                      <a:pPr algn="ctr" rtl="0" fontAlgn="b"/>
                      <a:r>
                        <a:rPr lang="fr-FR" sz="1600" b="1" i="0" u="none" strike="noStrike" dirty="0" smtClean="0">
                          <a:solidFill>
                            <a:schemeClr val="tx1"/>
                          </a:solidFill>
                          <a:effectLst/>
                          <a:latin typeface="+mn-lt"/>
                        </a:rPr>
                        <a:t>447 135</a:t>
                      </a:r>
                      <a:endParaRPr lang="fr-FR" sz="1600" b="1" i="0" u="none" strike="noStrike" dirty="0">
                        <a:solidFill>
                          <a:schemeClr val="tx1"/>
                        </a:solidFill>
                        <a:effectLst/>
                        <a:latin typeface="Calibri"/>
                      </a:endParaRPr>
                    </a:p>
                  </a:txBody>
                  <a:tcPr marL="9525" marR="9525" marT="9525" marB="0" anchor="b"/>
                </a:tc>
                <a:tc>
                  <a:txBody>
                    <a:bodyPr/>
                    <a:lstStyle/>
                    <a:p>
                      <a:pPr algn="ctr" rtl="0" fontAlgn="b"/>
                      <a:r>
                        <a:rPr lang="fr-FR" sz="1600" b="1" i="0" u="none" strike="noStrike" dirty="0" smtClean="0">
                          <a:solidFill>
                            <a:schemeClr val="tx1"/>
                          </a:solidFill>
                          <a:effectLst/>
                          <a:latin typeface="Calibri"/>
                        </a:rPr>
                        <a:t>206 121</a:t>
                      </a:r>
                      <a:endParaRPr lang="fr-FR" sz="1600" b="1" i="0" u="none" strike="noStrike" dirty="0">
                        <a:solidFill>
                          <a:schemeClr val="tx1"/>
                        </a:solidFill>
                        <a:effectLst/>
                        <a:latin typeface="Calibri"/>
                      </a:endParaRPr>
                    </a:p>
                  </a:txBody>
                  <a:tcPr marL="9525" marR="9525" marT="9525" marB="0" anchor="b"/>
                </a:tc>
              </a:tr>
            </a:tbl>
          </a:graphicData>
        </a:graphic>
      </p:graphicFrame>
      <p:sp>
        <p:nvSpPr>
          <p:cNvPr id="7" name="ZoneTexte 6"/>
          <p:cNvSpPr txBox="1"/>
          <p:nvPr/>
        </p:nvSpPr>
        <p:spPr>
          <a:xfrm>
            <a:off x="1175634" y="3995772"/>
            <a:ext cx="6984776" cy="369332"/>
          </a:xfrm>
          <a:prstGeom prst="rect">
            <a:avLst/>
          </a:prstGeom>
          <a:noFill/>
        </p:spPr>
        <p:txBody>
          <a:bodyPr wrap="square" rtlCol="0">
            <a:spAutoFit/>
          </a:bodyPr>
          <a:lstStyle/>
          <a:p>
            <a:r>
              <a:rPr lang="fr-FR" dirty="0" smtClean="0"/>
              <a:t>Impacts examens 2020 :</a:t>
            </a:r>
          </a:p>
        </p:txBody>
      </p:sp>
      <p:sp>
        <p:nvSpPr>
          <p:cNvPr id="12" name="ZoneTexte 11"/>
          <p:cNvSpPr txBox="1"/>
          <p:nvPr/>
        </p:nvSpPr>
        <p:spPr>
          <a:xfrm>
            <a:off x="1331640" y="5376118"/>
            <a:ext cx="6984776" cy="1077218"/>
          </a:xfrm>
          <a:prstGeom prst="rect">
            <a:avLst/>
          </a:prstGeom>
          <a:noFill/>
        </p:spPr>
        <p:txBody>
          <a:bodyPr wrap="square" rtlCol="0">
            <a:spAutoFit/>
          </a:bodyPr>
          <a:lstStyle/>
          <a:p>
            <a:r>
              <a:rPr lang="fr-FR" sz="1600" b="1" dirty="0" smtClean="0"/>
              <a:t>Examen Taxis</a:t>
            </a:r>
            <a:r>
              <a:rPr lang="fr-FR" sz="1600" dirty="0" smtClean="0"/>
              <a:t> :</a:t>
            </a:r>
          </a:p>
          <a:p>
            <a:r>
              <a:rPr lang="fr-FR" sz="1600" dirty="0" smtClean="0"/>
              <a:t>Annulation session avril 2020</a:t>
            </a:r>
          </a:p>
          <a:p>
            <a:pPr marL="285750" indent="-285750">
              <a:buFont typeface="Wingdings"/>
              <a:buChar char="Ø"/>
            </a:pPr>
            <a:r>
              <a:rPr lang="fr-FR" sz="1600" dirty="0" smtClean="0"/>
              <a:t>Reporté à session du 27 Octobre 2020 </a:t>
            </a:r>
          </a:p>
          <a:p>
            <a:r>
              <a:rPr lang="fr-FR" sz="1400" dirty="0" smtClean="0"/>
              <a:t>Permet respect consignes sanitaires et préparation des candidats.</a:t>
            </a:r>
          </a:p>
        </p:txBody>
      </p:sp>
      <p:graphicFrame>
        <p:nvGraphicFramePr>
          <p:cNvPr id="6" name="Tableau 5"/>
          <p:cNvGraphicFramePr>
            <a:graphicFrameLocks noGrp="1"/>
          </p:cNvGraphicFramePr>
          <p:nvPr>
            <p:extLst>
              <p:ext uri="{D42A27DB-BD31-4B8C-83A1-F6EECF244321}">
                <p14:modId xmlns:p14="http://schemas.microsoft.com/office/powerpoint/2010/main" val="935763532"/>
              </p:ext>
            </p:extLst>
          </p:nvPr>
        </p:nvGraphicFramePr>
        <p:xfrm>
          <a:off x="1358982" y="4365104"/>
          <a:ext cx="6093338" cy="936104"/>
        </p:xfrm>
        <a:graphic>
          <a:graphicData uri="http://schemas.openxmlformats.org/drawingml/2006/table">
            <a:tbl>
              <a:tblPr>
                <a:tableStyleId>{5C22544A-7EE6-4342-B048-85BDC9FD1C3A}</a:tableStyleId>
              </a:tblPr>
              <a:tblGrid>
                <a:gridCol w="2492937"/>
                <a:gridCol w="1152128"/>
                <a:gridCol w="2448273"/>
              </a:tblGrid>
              <a:tr h="185166">
                <a:tc>
                  <a:txBody>
                    <a:bodyPr/>
                    <a:lstStyle/>
                    <a:p>
                      <a:pPr marL="0" algn="ctr" defTabSz="457200" rtl="0" eaLnBrk="1" fontAlgn="b" latinLnBrk="0" hangingPunct="1"/>
                      <a:r>
                        <a:rPr lang="fr-FR" sz="1200" b="1" u="none" strike="noStrike" kern="1200" dirty="0">
                          <a:solidFill>
                            <a:schemeClr val="lt1"/>
                          </a:solidFill>
                          <a:effectLst/>
                          <a:latin typeface="+mn-lt"/>
                          <a:ea typeface="+mn-ea"/>
                          <a:cs typeface="+mn-cs"/>
                        </a:rPr>
                        <a:t>Titre</a:t>
                      </a:r>
                    </a:p>
                  </a:txBody>
                  <a:tcPr marL="8817" marR="8817" marT="8817" marB="0" anchor="b">
                    <a:solidFill>
                      <a:schemeClr val="tx2"/>
                    </a:solidFill>
                  </a:tcPr>
                </a:tc>
                <a:tc>
                  <a:txBody>
                    <a:bodyPr/>
                    <a:lstStyle/>
                    <a:p>
                      <a:pPr marL="0" algn="ctr" defTabSz="457200" rtl="0" eaLnBrk="1" fontAlgn="b" latinLnBrk="0" hangingPunct="1"/>
                      <a:r>
                        <a:rPr lang="fr-FR" sz="1200" b="1" u="none" strike="noStrike" kern="1200" dirty="0">
                          <a:solidFill>
                            <a:schemeClr val="lt1"/>
                          </a:solidFill>
                          <a:effectLst/>
                          <a:latin typeface="+mn-lt"/>
                          <a:ea typeface="+mn-ea"/>
                          <a:cs typeface="+mn-cs"/>
                        </a:rPr>
                        <a:t>Session initiale</a:t>
                      </a:r>
                    </a:p>
                  </a:txBody>
                  <a:tcPr marL="8817" marR="8817" marT="8817" marB="0" anchor="b">
                    <a:solidFill>
                      <a:schemeClr val="tx2"/>
                    </a:solidFill>
                  </a:tcPr>
                </a:tc>
                <a:tc>
                  <a:txBody>
                    <a:bodyPr/>
                    <a:lstStyle/>
                    <a:p>
                      <a:pPr marL="0" algn="ctr" defTabSz="457200" rtl="0" eaLnBrk="1" fontAlgn="b" latinLnBrk="0" hangingPunct="1"/>
                      <a:r>
                        <a:rPr lang="fr-FR" sz="1200" b="1" u="none" strike="noStrike" kern="1200" dirty="0">
                          <a:solidFill>
                            <a:schemeClr val="lt1"/>
                          </a:solidFill>
                          <a:effectLst/>
                          <a:latin typeface="+mn-lt"/>
                          <a:ea typeface="+mn-ea"/>
                          <a:cs typeface="+mn-cs"/>
                        </a:rPr>
                        <a:t>Mesures Covid-19</a:t>
                      </a:r>
                    </a:p>
                  </a:txBody>
                  <a:tcPr marL="8817" marR="8817" marT="8817" marB="0" anchor="b">
                    <a:solidFill>
                      <a:schemeClr val="tx2"/>
                    </a:solidFill>
                  </a:tcPr>
                </a:tc>
              </a:tr>
              <a:tr h="185166">
                <a:tc>
                  <a:txBody>
                    <a:bodyPr/>
                    <a:lstStyle/>
                    <a:p>
                      <a:pPr algn="l" rtl="0" fontAlgn="b"/>
                      <a:r>
                        <a:rPr lang="fr-FR" sz="1000" u="none" strike="noStrike">
                          <a:effectLst/>
                        </a:rPr>
                        <a:t>ADEA</a:t>
                      </a:r>
                      <a:endParaRPr lang="fr-FR" sz="1000" b="0" i="0" u="none" strike="noStrike">
                        <a:solidFill>
                          <a:srgbClr val="000000"/>
                        </a:solidFill>
                        <a:effectLst/>
                        <a:latin typeface="Calibri"/>
                      </a:endParaRPr>
                    </a:p>
                  </a:txBody>
                  <a:tcPr marL="8817" marR="8817" marT="8817" marB="0" anchor="b"/>
                </a:tc>
                <a:tc>
                  <a:txBody>
                    <a:bodyPr/>
                    <a:lstStyle/>
                    <a:p>
                      <a:pPr algn="l" rtl="0" fontAlgn="b"/>
                      <a:r>
                        <a:rPr lang="fr-FR" sz="1000" u="none" strike="noStrike">
                          <a:effectLst/>
                        </a:rPr>
                        <a:t>Mars et Juin</a:t>
                      </a:r>
                      <a:endParaRPr lang="fr-FR" sz="1000" b="0" i="0" u="none" strike="noStrike">
                        <a:solidFill>
                          <a:srgbClr val="000000"/>
                        </a:solidFill>
                        <a:effectLst/>
                        <a:latin typeface="Calibri"/>
                      </a:endParaRPr>
                    </a:p>
                  </a:txBody>
                  <a:tcPr marL="8817" marR="8817" marT="8817" marB="0" anchor="b"/>
                </a:tc>
                <a:tc>
                  <a:txBody>
                    <a:bodyPr/>
                    <a:lstStyle/>
                    <a:p>
                      <a:pPr algn="l" rtl="0" fontAlgn="b"/>
                      <a:r>
                        <a:rPr lang="fr-FR" sz="1000" u="none" strike="noStrike" dirty="0">
                          <a:effectLst/>
                        </a:rPr>
                        <a:t>&gt; </a:t>
                      </a:r>
                      <a:r>
                        <a:rPr lang="fr-FR" sz="1000" b="1" u="none" strike="noStrike" dirty="0">
                          <a:effectLst/>
                        </a:rPr>
                        <a:t>Fin septembre</a:t>
                      </a:r>
                      <a:endParaRPr lang="fr-FR" sz="1000" b="1" i="0" u="none" strike="noStrike" dirty="0">
                        <a:solidFill>
                          <a:srgbClr val="000000"/>
                        </a:solidFill>
                        <a:effectLst/>
                        <a:latin typeface="Calibri"/>
                      </a:endParaRPr>
                    </a:p>
                  </a:txBody>
                  <a:tcPr marL="8817" marR="8817" marT="8817" marB="0" anchor="b"/>
                </a:tc>
              </a:tr>
              <a:tr h="185166">
                <a:tc>
                  <a:txBody>
                    <a:bodyPr/>
                    <a:lstStyle/>
                    <a:p>
                      <a:pPr algn="l" rtl="0" fontAlgn="b"/>
                      <a:r>
                        <a:rPr lang="fr-FR" sz="1000" u="none" strike="noStrike" dirty="0">
                          <a:effectLst/>
                        </a:rPr>
                        <a:t>BM Coiffure, </a:t>
                      </a:r>
                      <a:endParaRPr lang="fr-FR" sz="1000" b="0" i="0" u="none" strike="noStrike" dirty="0">
                        <a:solidFill>
                          <a:srgbClr val="000000"/>
                        </a:solidFill>
                        <a:effectLst/>
                        <a:latin typeface="Calibri"/>
                      </a:endParaRPr>
                    </a:p>
                  </a:txBody>
                  <a:tcPr marL="8817" marR="8817" marT="8817" marB="0" anchor="b"/>
                </a:tc>
                <a:tc>
                  <a:txBody>
                    <a:bodyPr/>
                    <a:lstStyle/>
                    <a:p>
                      <a:pPr algn="l" rtl="0" fontAlgn="b"/>
                      <a:r>
                        <a:rPr lang="fr-FR" sz="1000" u="none" strike="noStrike">
                          <a:effectLst/>
                        </a:rPr>
                        <a:t>Juin</a:t>
                      </a:r>
                      <a:endParaRPr lang="fr-FR" sz="1000" b="0" i="0" u="none" strike="noStrike">
                        <a:solidFill>
                          <a:srgbClr val="000000"/>
                        </a:solidFill>
                        <a:effectLst/>
                        <a:latin typeface="Calibri"/>
                      </a:endParaRPr>
                    </a:p>
                  </a:txBody>
                  <a:tcPr marL="8817" marR="8817" marT="8817" marB="0" anchor="b"/>
                </a:tc>
                <a:tc>
                  <a:txBody>
                    <a:bodyPr/>
                    <a:lstStyle/>
                    <a:p>
                      <a:pPr algn="l" rtl="0" fontAlgn="b"/>
                      <a:r>
                        <a:rPr lang="fr-FR" sz="1000" u="none" strike="noStrike">
                          <a:effectLst/>
                        </a:rPr>
                        <a:t>maintenu en Juin</a:t>
                      </a:r>
                      <a:endParaRPr lang="fr-FR" sz="1000" b="0" i="0" u="none" strike="noStrike">
                        <a:solidFill>
                          <a:srgbClr val="000000"/>
                        </a:solidFill>
                        <a:effectLst/>
                        <a:latin typeface="Calibri"/>
                      </a:endParaRPr>
                    </a:p>
                  </a:txBody>
                  <a:tcPr marL="8817" marR="8817" marT="8817" marB="0" anchor="b"/>
                </a:tc>
              </a:tr>
              <a:tr h="185166">
                <a:tc>
                  <a:txBody>
                    <a:bodyPr/>
                    <a:lstStyle/>
                    <a:p>
                      <a:pPr algn="l" rtl="0" fontAlgn="b"/>
                      <a:r>
                        <a:rPr lang="fr-FR" sz="1000" u="none" strike="noStrike">
                          <a:effectLst/>
                        </a:rPr>
                        <a:t>BM Esthétique, BM Fleuriste, BM généraux</a:t>
                      </a:r>
                      <a:endParaRPr lang="fr-FR" sz="1000" b="0" i="0" u="none" strike="noStrike">
                        <a:solidFill>
                          <a:srgbClr val="000000"/>
                        </a:solidFill>
                        <a:effectLst/>
                        <a:latin typeface="Calibri"/>
                      </a:endParaRPr>
                    </a:p>
                  </a:txBody>
                  <a:tcPr marL="8817" marR="8817" marT="8817" marB="0" anchor="b"/>
                </a:tc>
                <a:tc>
                  <a:txBody>
                    <a:bodyPr/>
                    <a:lstStyle/>
                    <a:p>
                      <a:pPr algn="l" rtl="0" fontAlgn="b"/>
                      <a:r>
                        <a:rPr lang="fr-FR" sz="1000" u="none" strike="noStrike" dirty="0" smtClean="0">
                          <a:effectLst/>
                        </a:rPr>
                        <a:t>Juin, Juin, Septembre</a:t>
                      </a:r>
                      <a:endParaRPr lang="fr-FR" sz="1000" b="0" i="0" u="none" strike="noStrike" dirty="0">
                        <a:solidFill>
                          <a:srgbClr val="000000"/>
                        </a:solidFill>
                        <a:effectLst/>
                        <a:latin typeface="Calibri"/>
                      </a:endParaRPr>
                    </a:p>
                  </a:txBody>
                  <a:tcPr marL="8817" marR="8817" marT="8817" marB="0" anchor="b"/>
                </a:tc>
                <a:tc>
                  <a:txBody>
                    <a:bodyPr/>
                    <a:lstStyle/>
                    <a:p>
                      <a:pPr algn="l" rtl="0" fontAlgn="b"/>
                      <a:r>
                        <a:rPr lang="fr-FR" sz="1000" u="none" strike="noStrike">
                          <a:effectLst/>
                        </a:rPr>
                        <a:t>&gt; épreuves en septembre 2020</a:t>
                      </a:r>
                      <a:endParaRPr lang="fr-FR" sz="1000" b="0" i="0" u="none" strike="noStrike">
                        <a:solidFill>
                          <a:srgbClr val="000000"/>
                        </a:solidFill>
                        <a:effectLst/>
                        <a:latin typeface="Calibri"/>
                      </a:endParaRPr>
                    </a:p>
                  </a:txBody>
                  <a:tcPr marL="8817" marR="8817" marT="8817" marB="0" anchor="b"/>
                </a:tc>
              </a:tr>
              <a:tr h="188909">
                <a:tc>
                  <a:txBody>
                    <a:bodyPr/>
                    <a:lstStyle/>
                    <a:p>
                      <a:pPr algn="l" rtl="0" fontAlgn="b"/>
                      <a:r>
                        <a:rPr lang="fr-FR" sz="1000" u="none" strike="noStrike" dirty="0">
                          <a:effectLst/>
                        </a:rPr>
                        <a:t>BTM Chocolatier-Confiseur</a:t>
                      </a:r>
                      <a:endParaRPr lang="fr-FR" sz="1000" b="0" i="0" u="none" strike="noStrike" dirty="0">
                        <a:solidFill>
                          <a:srgbClr val="000000"/>
                        </a:solidFill>
                        <a:effectLst/>
                        <a:latin typeface="Calibri"/>
                      </a:endParaRPr>
                    </a:p>
                  </a:txBody>
                  <a:tcPr marL="8817" marR="8817" marT="8817" marB="0" anchor="b"/>
                </a:tc>
                <a:tc>
                  <a:txBody>
                    <a:bodyPr/>
                    <a:lstStyle/>
                    <a:p>
                      <a:pPr algn="l" rtl="0" fontAlgn="b"/>
                      <a:r>
                        <a:rPr lang="fr-FR" sz="1000" u="none" strike="noStrike">
                          <a:effectLst/>
                        </a:rPr>
                        <a:t>Juin</a:t>
                      </a:r>
                      <a:endParaRPr lang="fr-FR" sz="1000" b="0" i="0" u="none" strike="noStrike">
                        <a:solidFill>
                          <a:srgbClr val="000000"/>
                        </a:solidFill>
                        <a:effectLst/>
                        <a:latin typeface="Calibri"/>
                      </a:endParaRPr>
                    </a:p>
                  </a:txBody>
                  <a:tcPr marL="8817" marR="8817" marT="8817" marB="0" anchor="b"/>
                </a:tc>
                <a:tc>
                  <a:txBody>
                    <a:bodyPr/>
                    <a:lstStyle/>
                    <a:p>
                      <a:pPr algn="l" rtl="0" fontAlgn="b"/>
                      <a:r>
                        <a:rPr lang="fr-FR" sz="1000" u="none" strike="noStrike" dirty="0">
                          <a:effectLst/>
                        </a:rPr>
                        <a:t>&gt; épreuves : </a:t>
                      </a:r>
                      <a:r>
                        <a:rPr lang="fr-FR" sz="1000" b="1" u="none" strike="noStrike" dirty="0">
                          <a:effectLst/>
                        </a:rPr>
                        <a:t>fin août </a:t>
                      </a:r>
                      <a:r>
                        <a:rPr lang="fr-FR" sz="1000" u="none" strike="noStrike" dirty="0">
                          <a:effectLst/>
                        </a:rPr>
                        <a:t>+ mi-septembre</a:t>
                      </a:r>
                      <a:endParaRPr lang="fr-FR" sz="1000" b="0" i="0" u="none" strike="noStrike" dirty="0">
                        <a:solidFill>
                          <a:srgbClr val="000000"/>
                        </a:solidFill>
                        <a:effectLst/>
                        <a:latin typeface="Calibri"/>
                      </a:endParaRPr>
                    </a:p>
                  </a:txBody>
                  <a:tcPr marL="8817" marR="8817" marT="8817" marB="0" anchor="b"/>
                </a:tc>
              </a:tr>
            </a:tbl>
          </a:graphicData>
        </a:graphic>
      </p:graphicFrame>
      <p:sp>
        <p:nvSpPr>
          <p:cNvPr id="14" name="ZoneTexte 13"/>
          <p:cNvSpPr txBox="1"/>
          <p:nvPr/>
        </p:nvSpPr>
        <p:spPr>
          <a:xfrm>
            <a:off x="1043608" y="1484784"/>
            <a:ext cx="6984776" cy="369332"/>
          </a:xfrm>
          <a:prstGeom prst="rect">
            <a:avLst/>
          </a:prstGeom>
          <a:noFill/>
        </p:spPr>
        <p:txBody>
          <a:bodyPr wrap="square" rtlCol="0">
            <a:spAutoFit/>
          </a:bodyPr>
          <a:lstStyle/>
          <a:p>
            <a:r>
              <a:rPr lang="fr-FR" dirty="0" smtClean="0"/>
              <a:t>Crise sanitaire : annulations et reports de formations</a:t>
            </a:r>
          </a:p>
        </p:txBody>
      </p:sp>
    </p:spTree>
    <p:extLst>
      <p:ext uri="{BB962C8B-B14F-4D97-AF65-F5344CB8AC3E}">
        <p14:creationId xmlns:p14="http://schemas.microsoft.com/office/powerpoint/2010/main" val="1849222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67544" y="194414"/>
            <a:ext cx="8400957" cy="1077218"/>
          </a:xfrm>
          <a:prstGeom prst="rect">
            <a:avLst/>
          </a:prstGeom>
          <a:noFill/>
        </p:spPr>
        <p:txBody>
          <a:bodyPr wrap="square" rtlCol="0">
            <a:spAutoFit/>
          </a:bodyPr>
          <a:lstStyle/>
          <a:p>
            <a:pPr algn="r"/>
            <a:r>
              <a:rPr lang="fr-FR" sz="3200" b="1" dirty="0">
                <a:solidFill>
                  <a:srgbClr val="91131E"/>
                </a:solidFill>
                <a:latin typeface="Arial" panose="020B0604020202020204" pitchFamily="34" charset="0"/>
                <a:cs typeface="Arial" panose="020B0604020202020204" pitchFamily="34" charset="0"/>
              </a:rPr>
              <a:t>2</a:t>
            </a:r>
            <a:r>
              <a:rPr lang="fr-FR" sz="3200" b="1" dirty="0" smtClean="0">
                <a:solidFill>
                  <a:srgbClr val="91131E"/>
                </a:solidFill>
                <a:latin typeface="Arial" panose="020B0604020202020204" pitchFamily="34" charset="0"/>
                <a:cs typeface="Arial" panose="020B0604020202020204" pitchFamily="34" charset="0"/>
              </a:rPr>
              <a:t>- Crise sanitaire et continuité des activités de formation</a:t>
            </a:r>
            <a:endParaRPr lang="fr-FR" sz="3200" b="1" dirty="0">
              <a:solidFill>
                <a:srgbClr val="91131E"/>
              </a:solidFill>
              <a:latin typeface="Arial" panose="020B0604020202020204" pitchFamily="34" charset="0"/>
              <a:cs typeface="Arial" panose="020B0604020202020204" pitchFamily="34" charset="0"/>
            </a:endParaRPr>
          </a:p>
        </p:txBody>
      </p:sp>
      <p:sp>
        <p:nvSpPr>
          <p:cNvPr id="3" name="Rectangle 2"/>
          <p:cNvSpPr/>
          <p:nvPr/>
        </p:nvSpPr>
        <p:spPr>
          <a:xfrm>
            <a:off x="838200" y="1556792"/>
            <a:ext cx="173038" cy="173037"/>
          </a:xfrm>
          <a:prstGeom prst="rect">
            <a:avLst/>
          </a:prstGeom>
          <a:solidFill>
            <a:srgbClr val="81171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1" name="Rectangle 10"/>
          <p:cNvSpPr/>
          <p:nvPr/>
        </p:nvSpPr>
        <p:spPr>
          <a:xfrm>
            <a:off x="8940800" y="327079"/>
            <a:ext cx="203200" cy="381000"/>
          </a:xfrm>
          <a:prstGeom prst="rect">
            <a:avLst/>
          </a:prstGeom>
          <a:solidFill>
            <a:schemeClr val="tx1">
              <a:lumMod val="50000"/>
              <a:lumOff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Rectangle 8"/>
          <p:cNvSpPr/>
          <p:nvPr/>
        </p:nvSpPr>
        <p:spPr>
          <a:xfrm>
            <a:off x="850794" y="4365104"/>
            <a:ext cx="173038" cy="173037"/>
          </a:xfrm>
          <a:prstGeom prst="rect">
            <a:avLst/>
          </a:prstGeom>
          <a:solidFill>
            <a:srgbClr val="81171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p>
        </p:txBody>
      </p:sp>
      <p:sp>
        <p:nvSpPr>
          <p:cNvPr id="8" name="ZoneTexte 7"/>
          <p:cNvSpPr txBox="1"/>
          <p:nvPr/>
        </p:nvSpPr>
        <p:spPr>
          <a:xfrm>
            <a:off x="1115616" y="1198493"/>
            <a:ext cx="6984776" cy="646331"/>
          </a:xfrm>
          <a:prstGeom prst="rect">
            <a:avLst/>
          </a:prstGeom>
          <a:noFill/>
        </p:spPr>
        <p:txBody>
          <a:bodyPr wrap="square" rtlCol="0">
            <a:spAutoFit/>
          </a:bodyPr>
          <a:lstStyle/>
          <a:p>
            <a:r>
              <a:rPr lang="fr-FR" b="1" dirty="0"/>
              <a:t>Mise en place </a:t>
            </a:r>
            <a:r>
              <a:rPr lang="fr-FR" b="1" dirty="0" smtClean="0"/>
              <a:t>de Formations à distance (FOAD) </a:t>
            </a:r>
            <a:r>
              <a:rPr lang="fr-FR" b="1" dirty="0"/>
              <a:t>:</a:t>
            </a:r>
          </a:p>
          <a:p>
            <a:r>
              <a:rPr lang="fr-FR" b="1" dirty="0" smtClean="0"/>
              <a:t>- Continuité </a:t>
            </a:r>
            <a:r>
              <a:rPr lang="fr-FR" b="1" dirty="0"/>
              <a:t>des formations longues et </a:t>
            </a:r>
            <a:r>
              <a:rPr lang="fr-FR" b="1" dirty="0" smtClean="0"/>
              <a:t>diplômantes :</a:t>
            </a:r>
          </a:p>
        </p:txBody>
      </p:sp>
      <p:graphicFrame>
        <p:nvGraphicFramePr>
          <p:cNvPr id="10" name="Tableau 9"/>
          <p:cNvGraphicFramePr>
            <a:graphicFrameLocks noGrp="1"/>
          </p:cNvGraphicFramePr>
          <p:nvPr>
            <p:extLst>
              <p:ext uri="{D42A27DB-BD31-4B8C-83A1-F6EECF244321}">
                <p14:modId xmlns:p14="http://schemas.microsoft.com/office/powerpoint/2010/main" val="3145666244"/>
              </p:ext>
            </p:extLst>
          </p:nvPr>
        </p:nvGraphicFramePr>
        <p:xfrm>
          <a:off x="1331640" y="1883119"/>
          <a:ext cx="6120680" cy="2318515"/>
        </p:xfrm>
        <a:graphic>
          <a:graphicData uri="http://schemas.openxmlformats.org/drawingml/2006/table">
            <a:tbl>
              <a:tblPr firstRow="1" bandRow="1">
                <a:tableStyleId>{5C22544A-7EE6-4342-B048-85BDC9FD1C3A}</a:tableStyleId>
              </a:tblPr>
              <a:tblGrid>
                <a:gridCol w="4104456"/>
                <a:gridCol w="2016224"/>
              </a:tblGrid>
              <a:tr h="203175">
                <a:tc>
                  <a:txBody>
                    <a:bodyPr/>
                    <a:lstStyle/>
                    <a:p>
                      <a:r>
                        <a:rPr lang="fr-FR" sz="1200" dirty="0" smtClean="0"/>
                        <a:t>Intitulé</a:t>
                      </a:r>
                      <a:endParaRPr lang="fr-FR" sz="1200" dirty="0"/>
                    </a:p>
                  </a:txBody>
                  <a:tcPr/>
                </a:tc>
                <a:tc>
                  <a:txBody>
                    <a:bodyPr/>
                    <a:lstStyle/>
                    <a:p>
                      <a:r>
                        <a:rPr lang="fr-FR" sz="1200" dirty="0" smtClean="0"/>
                        <a:t>Fréquence</a:t>
                      </a:r>
                      <a:r>
                        <a:rPr lang="fr-FR" sz="1200" baseline="0" dirty="0" smtClean="0"/>
                        <a:t> </a:t>
                      </a:r>
                      <a:endParaRPr lang="fr-FR" sz="1200" dirty="0"/>
                    </a:p>
                  </a:txBody>
                  <a:tcPr/>
                </a:tc>
              </a:tr>
              <a:tr h="282635">
                <a:tc>
                  <a:txBody>
                    <a:bodyPr/>
                    <a:lstStyle/>
                    <a:p>
                      <a:r>
                        <a:rPr lang="fr-FR" sz="1200" b="1" dirty="0" smtClean="0"/>
                        <a:t>Anglais (9 groupes </a:t>
                      </a:r>
                      <a:r>
                        <a:rPr lang="fr-FR" sz="1200" b="1" baseline="0" dirty="0" smtClean="0"/>
                        <a:t>de niveaux/ semaine)</a:t>
                      </a:r>
                      <a:endParaRPr lang="fr-FR" sz="1200" b="1" dirty="0"/>
                    </a:p>
                  </a:txBody>
                  <a:tcPr/>
                </a:tc>
                <a:tc>
                  <a:txBody>
                    <a:bodyPr/>
                    <a:lstStyle/>
                    <a:p>
                      <a:r>
                        <a:rPr lang="fr-FR" sz="1200" b="1" dirty="0" smtClean="0"/>
                        <a:t>1 séance/semaine/</a:t>
                      </a:r>
                      <a:r>
                        <a:rPr lang="fr-FR" sz="1200" b="1" dirty="0" err="1" smtClean="0"/>
                        <a:t>gpe</a:t>
                      </a:r>
                      <a:endParaRPr lang="fr-FR" sz="1200" b="1" dirty="0"/>
                    </a:p>
                  </a:txBody>
                  <a:tcPr/>
                </a:tc>
              </a:tr>
              <a:tr h="348385">
                <a:tc>
                  <a:txBody>
                    <a:bodyPr/>
                    <a:lstStyle/>
                    <a:p>
                      <a:r>
                        <a:rPr lang="fr-FR" sz="1200" b="1" dirty="0" smtClean="0"/>
                        <a:t>BM</a:t>
                      </a:r>
                      <a:r>
                        <a:rPr lang="fr-FR" sz="1200" b="1" baseline="0" dirty="0" smtClean="0"/>
                        <a:t> C fonction, gestion économique et financière</a:t>
                      </a:r>
                      <a:endParaRPr lang="fr-FR" sz="1200" b="1" dirty="0"/>
                    </a:p>
                  </a:txBody>
                  <a:tcPr/>
                </a:tc>
                <a:tc>
                  <a:txBody>
                    <a:bodyPr/>
                    <a:lstStyle/>
                    <a:p>
                      <a:r>
                        <a:rPr lang="fr-FR" sz="1200" b="1" dirty="0" smtClean="0"/>
                        <a:t>8 séances</a:t>
                      </a:r>
                      <a:endParaRPr lang="fr-FR" sz="1200" b="1" dirty="0"/>
                    </a:p>
                  </a:txBody>
                  <a:tcPr/>
                </a:tc>
              </a:tr>
              <a:tr h="282635">
                <a:tc>
                  <a:txBody>
                    <a:bodyPr/>
                    <a:lstStyle/>
                    <a:p>
                      <a:r>
                        <a:rPr lang="fr-FR" sz="1200" b="1" dirty="0" smtClean="0"/>
                        <a:t>BM B fonction commerciale</a:t>
                      </a:r>
                      <a:endParaRPr lang="fr-FR" sz="1200" b="1" dirty="0"/>
                    </a:p>
                  </a:txBody>
                  <a:tcPr/>
                </a:tc>
                <a:tc>
                  <a:txBody>
                    <a:bodyPr/>
                    <a:lstStyle/>
                    <a:p>
                      <a:r>
                        <a:rPr lang="fr-FR" sz="1200" b="1" dirty="0" smtClean="0"/>
                        <a:t>5 séances</a:t>
                      </a:r>
                      <a:endParaRPr lang="fr-FR" sz="1200" b="1" dirty="0"/>
                    </a:p>
                  </a:txBody>
                  <a:tcPr/>
                </a:tc>
              </a:tr>
              <a:tr h="282635">
                <a:tc>
                  <a:txBody>
                    <a:bodyPr/>
                    <a:lstStyle/>
                    <a:p>
                      <a:r>
                        <a:rPr lang="fr-FR" sz="1200" b="1" dirty="0" smtClean="0"/>
                        <a:t>ADEA gestion module droit</a:t>
                      </a:r>
                      <a:endParaRPr lang="fr-FR" sz="1200" b="1" dirty="0"/>
                    </a:p>
                  </a:txBody>
                  <a:tcPr/>
                </a:tc>
                <a:tc>
                  <a:txBody>
                    <a:bodyPr/>
                    <a:lstStyle/>
                    <a:p>
                      <a:r>
                        <a:rPr lang="fr-FR" sz="1200" b="1" dirty="0" smtClean="0"/>
                        <a:t>5 séances</a:t>
                      </a:r>
                      <a:endParaRPr lang="fr-FR" sz="1200" b="1" dirty="0"/>
                    </a:p>
                  </a:txBody>
                  <a:tcPr/>
                </a:tc>
              </a:tr>
              <a:tr h="282635">
                <a:tc>
                  <a:txBody>
                    <a:bodyPr/>
                    <a:lstStyle/>
                    <a:p>
                      <a:r>
                        <a:rPr lang="fr-FR" sz="1200" b="1" dirty="0" smtClean="0"/>
                        <a:t>ADEA</a:t>
                      </a:r>
                      <a:r>
                        <a:rPr lang="fr-FR" sz="1200" b="1" baseline="0" dirty="0" smtClean="0"/>
                        <a:t> bureautique</a:t>
                      </a:r>
                      <a:endParaRPr lang="fr-FR" sz="1200" b="1" dirty="0"/>
                    </a:p>
                  </a:txBody>
                  <a:tcPr/>
                </a:tc>
                <a:tc>
                  <a:txBody>
                    <a:bodyPr/>
                    <a:lstStyle/>
                    <a:p>
                      <a:r>
                        <a:rPr lang="fr-FR" sz="1200" b="1" smtClean="0"/>
                        <a:t>1 séance</a:t>
                      </a:r>
                      <a:endParaRPr lang="fr-FR" sz="1200" b="1" dirty="0"/>
                    </a:p>
                  </a:txBody>
                  <a:tcPr/>
                </a:tc>
              </a:tr>
              <a:tr h="282635">
                <a:tc>
                  <a:txBody>
                    <a:bodyPr/>
                    <a:lstStyle/>
                    <a:p>
                      <a:r>
                        <a:rPr lang="fr-FR" sz="1200" b="1" dirty="0" smtClean="0"/>
                        <a:t>ADEA gestion</a:t>
                      </a:r>
                      <a:endParaRPr lang="fr-FR" sz="1200" b="1" dirty="0"/>
                    </a:p>
                  </a:txBody>
                  <a:tcPr/>
                </a:tc>
                <a:tc>
                  <a:txBody>
                    <a:bodyPr/>
                    <a:lstStyle/>
                    <a:p>
                      <a:endParaRPr lang="fr-FR" sz="1200" b="1" dirty="0"/>
                    </a:p>
                  </a:txBody>
                  <a:tcPr/>
                </a:tc>
              </a:tr>
              <a:tr h="282635">
                <a:tc>
                  <a:txBody>
                    <a:bodyPr/>
                    <a:lstStyle/>
                    <a:p>
                      <a:r>
                        <a:rPr lang="fr-FR" sz="1200" b="1" dirty="0" smtClean="0"/>
                        <a:t>ADEA</a:t>
                      </a:r>
                      <a:r>
                        <a:rPr lang="fr-FR" sz="1200" b="1" baseline="0" dirty="0" smtClean="0"/>
                        <a:t> stratégie commerciale</a:t>
                      </a:r>
                      <a:endParaRPr lang="fr-FR" sz="1200" b="1" dirty="0"/>
                    </a:p>
                  </a:txBody>
                  <a:tcPr/>
                </a:tc>
                <a:tc>
                  <a:txBody>
                    <a:bodyPr/>
                    <a:lstStyle/>
                    <a:p>
                      <a:endParaRPr lang="fr-FR" sz="1200" b="1" dirty="0"/>
                    </a:p>
                  </a:txBody>
                  <a:tcPr/>
                </a:tc>
              </a:tr>
            </a:tbl>
          </a:graphicData>
        </a:graphic>
      </p:graphicFrame>
      <p:sp>
        <p:nvSpPr>
          <p:cNvPr id="13" name="ZoneTexte 12"/>
          <p:cNvSpPr txBox="1"/>
          <p:nvPr/>
        </p:nvSpPr>
        <p:spPr>
          <a:xfrm>
            <a:off x="1331640" y="4221088"/>
            <a:ext cx="6941790" cy="2231380"/>
          </a:xfrm>
          <a:prstGeom prst="rect">
            <a:avLst/>
          </a:prstGeom>
          <a:noFill/>
        </p:spPr>
        <p:txBody>
          <a:bodyPr wrap="square" rtlCol="0">
            <a:spAutoFit/>
          </a:bodyPr>
          <a:lstStyle/>
          <a:p>
            <a:r>
              <a:rPr lang="fr-FR" sz="1600" b="1" dirty="0" smtClean="0"/>
              <a:t>Développement d’une offre en FOAD :</a:t>
            </a:r>
          </a:p>
          <a:p>
            <a:pPr marL="285750" indent="-285750">
              <a:buFont typeface="Arial" panose="020B0604020202020204" pitchFamily="34" charset="0"/>
              <a:buChar char="•"/>
            </a:pPr>
            <a:r>
              <a:rPr lang="fr-FR" sz="1400" dirty="0">
                <a:sym typeface="Wingdings" panose="05000000000000000000" pitchFamily="2" charset="2"/>
              </a:rPr>
              <a:t>Travail avec les formateurs pour adapter l’offre</a:t>
            </a:r>
          </a:p>
          <a:p>
            <a:pPr marL="285750" indent="-285750">
              <a:buFont typeface="Arial" panose="020B0604020202020204" pitchFamily="34" charset="0"/>
              <a:buChar char="•"/>
            </a:pPr>
            <a:r>
              <a:rPr lang="fr-FR" sz="1400" dirty="0" smtClean="0">
                <a:sym typeface="Wingdings" panose="05000000000000000000" pitchFamily="2" charset="2"/>
              </a:rPr>
              <a:t>formation « préparer départ à la retraite » (Avril, 2 jours) </a:t>
            </a:r>
          </a:p>
          <a:p>
            <a:endParaRPr lang="fr-FR" sz="1600" b="1" u="sng" dirty="0" smtClean="0">
              <a:sym typeface="Wingdings" panose="05000000000000000000" pitchFamily="2" charset="2"/>
            </a:endParaRPr>
          </a:p>
          <a:p>
            <a:r>
              <a:rPr lang="fr-FR" sz="1600" b="1" dirty="0" smtClean="0">
                <a:sym typeface="Wingdings" panose="05000000000000000000" pitchFamily="2" charset="2"/>
              </a:rPr>
              <a:t>&gt; 13 formations adaptées et sont désormais disponibles en FOAD</a:t>
            </a:r>
            <a:r>
              <a:rPr lang="fr-FR" sz="1600" dirty="0" smtClean="0">
                <a:sym typeface="Wingdings" panose="05000000000000000000" pitchFamily="2" charset="2"/>
              </a:rPr>
              <a:t>:</a:t>
            </a:r>
          </a:p>
          <a:p>
            <a:pPr marL="285750" indent="-285750">
              <a:buFontTx/>
              <a:buChar char="-"/>
            </a:pPr>
            <a:r>
              <a:rPr lang="fr-FR" sz="1400" dirty="0" smtClean="0">
                <a:sym typeface="Wingdings" panose="05000000000000000000" pitchFamily="2" charset="2"/>
              </a:rPr>
              <a:t>Chorus Pro</a:t>
            </a:r>
          </a:p>
          <a:p>
            <a:pPr marL="285750" indent="-285750">
              <a:buFontTx/>
              <a:buChar char="-"/>
            </a:pPr>
            <a:r>
              <a:rPr lang="fr-FR" sz="1400" dirty="0" smtClean="0">
                <a:sym typeface="Wingdings" panose="05000000000000000000" pitchFamily="2" charset="2"/>
              </a:rPr>
              <a:t>Développer son entreprise avec les réseaux sociaux</a:t>
            </a:r>
          </a:p>
          <a:p>
            <a:pPr marL="285750" indent="-285750">
              <a:buFontTx/>
              <a:buChar char="-"/>
            </a:pPr>
            <a:r>
              <a:rPr lang="fr-FR" sz="1400" dirty="0" smtClean="0">
                <a:sym typeface="Wingdings" panose="05000000000000000000" pitchFamily="2" charset="2"/>
              </a:rPr>
              <a:t>Qualité et hygiène alimentaire</a:t>
            </a:r>
          </a:p>
          <a:p>
            <a:pPr marL="285750" indent="-285750">
              <a:buFontTx/>
              <a:buChar char="-"/>
            </a:pPr>
            <a:r>
              <a:rPr lang="fr-FR" sz="1400" dirty="0" smtClean="0">
                <a:sym typeface="Wingdings" panose="05000000000000000000" pitchFamily="2" charset="2"/>
              </a:rPr>
              <a:t>Mise à jour du document unique : actualités Covid-19</a:t>
            </a:r>
          </a:p>
          <a:p>
            <a:pPr marL="285750" indent="-285750">
              <a:buFontTx/>
              <a:buChar char="-"/>
            </a:pPr>
            <a:endParaRPr lang="fr-FR" sz="700" dirty="0">
              <a:sym typeface="Wingdings" panose="05000000000000000000" pitchFamily="2" charset="2"/>
            </a:endParaRPr>
          </a:p>
        </p:txBody>
      </p:sp>
    </p:spTree>
    <p:extLst>
      <p:ext uri="{BB962C8B-B14F-4D97-AF65-F5344CB8AC3E}">
        <p14:creationId xmlns:p14="http://schemas.microsoft.com/office/powerpoint/2010/main" val="4035639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40800" y="327079"/>
            <a:ext cx="203200" cy="381000"/>
          </a:xfrm>
          <a:prstGeom prst="rect">
            <a:avLst/>
          </a:prstGeom>
          <a:solidFill>
            <a:schemeClr val="tx1">
              <a:lumMod val="50000"/>
              <a:lumOff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fr-FR">
              <a:solidFill>
                <a:prstClr val="white"/>
              </a:solidFill>
            </a:endParaRPr>
          </a:p>
        </p:txBody>
      </p:sp>
      <p:sp>
        <p:nvSpPr>
          <p:cNvPr id="4" name="ZoneTexte 3"/>
          <p:cNvSpPr txBox="1"/>
          <p:nvPr/>
        </p:nvSpPr>
        <p:spPr>
          <a:xfrm>
            <a:off x="3635896" y="194414"/>
            <a:ext cx="5190480" cy="584775"/>
          </a:xfrm>
          <a:prstGeom prst="rect">
            <a:avLst/>
          </a:prstGeom>
          <a:noFill/>
        </p:spPr>
        <p:txBody>
          <a:bodyPr wrap="square" rtlCol="0">
            <a:spAutoFit/>
          </a:bodyPr>
          <a:lstStyle/>
          <a:p>
            <a:pPr algn="r"/>
            <a:r>
              <a:rPr lang="fr-FR" sz="3200" b="1" dirty="0" smtClean="0">
                <a:solidFill>
                  <a:srgbClr val="91131E"/>
                </a:solidFill>
                <a:latin typeface="Arial" panose="020B0604020202020204" pitchFamily="34" charset="0"/>
                <a:cs typeface="Arial" panose="020B0604020202020204" pitchFamily="34" charset="0"/>
              </a:rPr>
              <a:t>3 - </a:t>
            </a:r>
            <a:r>
              <a:rPr lang="fr-FR" sz="3200" b="1" dirty="0">
                <a:solidFill>
                  <a:srgbClr val="91131E"/>
                </a:solidFill>
                <a:latin typeface="Arial" panose="020B0604020202020204" pitchFamily="34" charset="0"/>
                <a:cs typeface="Arial" panose="020B0604020202020204" pitchFamily="34" charset="0"/>
              </a:rPr>
              <a:t>P</a:t>
            </a:r>
            <a:r>
              <a:rPr lang="fr-FR" sz="3200" b="1" dirty="0" smtClean="0">
                <a:solidFill>
                  <a:srgbClr val="91131E"/>
                </a:solidFill>
                <a:latin typeface="Arial" panose="020B0604020202020204" pitchFamily="34" charset="0"/>
                <a:cs typeface="Arial" panose="020B0604020202020204" pitchFamily="34" charset="0"/>
              </a:rPr>
              <a:t>erspectives 2020</a:t>
            </a:r>
            <a:endParaRPr lang="fr-FR" sz="3200" b="1" dirty="0">
              <a:solidFill>
                <a:srgbClr val="91131E"/>
              </a:solidFill>
              <a:latin typeface="Arial" panose="020B0604020202020204" pitchFamily="34" charset="0"/>
              <a:cs typeface="Arial" panose="020B0604020202020204" pitchFamily="34" charset="0"/>
            </a:endParaRPr>
          </a:p>
        </p:txBody>
      </p:sp>
      <p:sp>
        <p:nvSpPr>
          <p:cNvPr id="6" name="Rectangle 5"/>
          <p:cNvSpPr/>
          <p:nvPr/>
        </p:nvSpPr>
        <p:spPr>
          <a:xfrm>
            <a:off x="838200" y="1484784"/>
            <a:ext cx="173038" cy="173037"/>
          </a:xfrm>
          <a:prstGeom prst="rect">
            <a:avLst/>
          </a:prstGeom>
          <a:solidFill>
            <a:srgbClr val="81171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p>
        </p:txBody>
      </p:sp>
      <p:sp>
        <p:nvSpPr>
          <p:cNvPr id="8" name="Rectangle 7"/>
          <p:cNvSpPr/>
          <p:nvPr/>
        </p:nvSpPr>
        <p:spPr>
          <a:xfrm>
            <a:off x="850794" y="4552107"/>
            <a:ext cx="173038" cy="173037"/>
          </a:xfrm>
          <a:prstGeom prst="rect">
            <a:avLst/>
          </a:prstGeom>
          <a:solidFill>
            <a:srgbClr val="81171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p>
        </p:txBody>
      </p:sp>
      <p:sp>
        <p:nvSpPr>
          <p:cNvPr id="7" name="ZoneTexte 6"/>
          <p:cNvSpPr txBox="1"/>
          <p:nvPr/>
        </p:nvSpPr>
        <p:spPr>
          <a:xfrm>
            <a:off x="1115616" y="1412776"/>
            <a:ext cx="7488832" cy="4801314"/>
          </a:xfrm>
          <a:prstGeom prst="rect">
            <a:avLst/>
          </a:prstGeom>
          <a:noFill/>
        </p:spPr>
        <p:txBody>
          <a:bodyPr wrap="square" rtlCol="0">
            <a:spAutoFit/>
          </a:bodyPr>
          <a:lstStyle/>
          <a:p>
            <a:r>
              <a:rPr lang="fr-FR" b="1" dirty="0"/>
              <a:t>Investir une stratégie en FOAD et numériser notre offre formation :</a:t>
            </a:r>
          </a:p>
          <a:p>
            <a:pPr marL="285750" indent="-285750">
              <a:buFontTx/>
              <a:buChar char="-"/>
            </a:pPr>
            <a:r>
              <a:rPr lang="fr-FR" dirty="0" smtClean="0"/>
              <a:t>Développer la FOAD, et une offre mixte &gt; adaptabilité</a:t>
            </a:r>
          </a:p>
          <a:p>
            <a:pPr marL="285750" indent="-285750">
              <a:buFontTx/>
              <a:buChar char="-"/>
            </a:pPr>
            <a:r>
              <a:rPr lang="fr-FR" dirty="0" smtClean="0"/>
              <a:t>Professionnaliser certains formateurs (outils et </a:t>
            </a:r>
            <a:r>
              <a:rPr lang="fr-FR" dirty="0" err="1" smtClean="0"/>
              <a:t>péda</a:t>
            </a:r>
            <a:r>
              <a:rPr lang="fr-FR" dirty="0" smtClean="0"/>
              <a:t> à distance)</a:t>
            </a:r>
          </a:p>
          <a:p>
            <a:pPr marL="285750" indent="-285750">
              <a:buFontTx/>
              <a:buChar char="-"/>
            </a:pPr>
            <a:r>
              <a:rPr lang="fr-FR" dirty="0" smtClean="0"/>
              <a:t>Elargir les publics cibles, pour sécuriser les financements</a:t>
            </a:r>
          </a:p>
          <a:p>
            <a:pPr marL="285750" indent="-285750">
              <a:buFontTx/>
              <a:buChar char="-"/>
            </a:pPr>
            <a:r>
              <a:rPr lang="fr-FR" dirty="0" smtClean="0"/>
              <a:t>Commercialiser des « parcours » &gt; stratégie globale/ transversalité OS.</a:t>
            </a:r>
          </a:p>
          <a:p>
            <a:endParaRPr lang="fr-FR" dirty="0" smtClean="0"/>
          </a:p>
          <a:p>
            <a:pPr marL="285750" indent="-285750">
              <a:buFont typeface="Wingdings"/>
              <a:buChar char="Ø"/>
            </a:pPr>
            <a:r>
              <a:rPr lang="fr-FR" dirty="0" smtClean="0"/>
              <a:t>Projet de recruter un </a:t>
            </a:r>
            <a:r>
              <a:rPr lang="fr-FR" dirty="0" err="1" smtClean="0"/>
              <a:t>Resp</a:t>
            </a:r>
            <a:r>
              <a:rPr lang="fr-FR" dirty="0" smtClean="0"/>
              <a:t>. service Formation : </a:t>
            </a:r>
          </a:p>
          <a:p>
            <a:r>
              <a:rPr lang="fr-FR" dirty="0" smtClean="0"/>
              <a:t>Missions  principales : Ingénierie pédagogique / Stratégie commerciale et transition numérique / Démarche qualité </a:t>
            </a:r>
          </a:p>
          <a:p>
            <a:r>
              <a:rPr lang="fr-FR" dirty="0" smtClean="0"/>
              <a:t>Stratégie </a:t>
            </a:r>
            <a:r>
              <a:rPr lang="fr-FR" dirty="0"/>
              <a:t>globale FC : </a:t>
            </a:r>
            <a:r>
              <a:rPr lang="fr-FR" dirty="0" smtClean="0"/>
              <a:t>FC CMA </a:t>
            </a:r>
            <a:r>
              <a:rPr lang="fr-FR" dirty="0"/>
              <a:t>et FC </a:t>
            </a:r>
            <a:r>
              <a:rPr lang="fr-FR" dirty="0" smtClean="0"/>
              <a:t>EFMA (= public reconversion et hors </a:t>
            </a:r>
            <a:r>
              <a:rPr lang="fr-FR" dirty="0" err="1" smtClean="0"/>
              <a:t>appr</a:t>
            </a:r>
            <a:r>
              <a:rPr lang="fr-FR" dirty="0" smtClean="0"/>
              <a:t>.)</a:t>
            </a:r>
            <a:endParaRPr lang="fr-FR" dirty="0"/>
          </a:p>
          <a:p>
            <a:endParaRPr lang="fr-FR" dirty="0" smtClean="0"/>
          </a:p>
          <a:p>
            <a:r>
              <a:rPr lang="fr-FR" b="1" dirty="0" smtClean="0"/>
              <a:t>Démarche </a:t>
            </a:r>
            <a:r>
              <a:rPr lang="fr-FR" b="1" dirty="0"/>
              <a:t>qualité OF : </a:t>
            </a:r>
          </a:p>
          <a:p>
            <a:r>
              <a:rPr lang="fr-FR" dirty="0" smtClean="0"/>
              <a:t>Report date butoir de </a:t>
            </a:r>
            <a:r>
              <a:rPr lang="fr-FR" dirty="0"/>
              <a:t>certification </a:t>
            </a:r>
            <a:r>
              <a:rPr lang="fr-FR" dirty="0" smtClean="0"/>
              <a:t>au 1/01/2022</a:t>
            </a:r>
          </a:p>
          <a:p>
            <a:r>
              <a:rPr lang="fr-FR" dirty="0" smtClean="0"/>
              <a:t>Mais </a:t>
            </a:r>
            <a:r>
              <a:rPr lang="fr-FR" dirty="0"/>
              <a:t>calendrier </a:t>
            </a:r>
            <a:r>
              <a:rPr lang="fr-FR" dirty="0" smtClean="0"/>
              <a:t>intense car certification régionale </a:t>
            </a:r>
            <a:r>
              <a:rPr lang="fr-FR" dirty="0"/>
              <a:t>fin 2020 </a:t>
            </a:r>
            <a:endParaRPr lang="fr-FR" dirty="0" smtClean="0"/>
          </a:p>
          <a:p>
            <a:r>
              <a:rPr lang="fr-FR" dirty="0" smtClean="0"/>
              <a:t>&gt; Chantier de refonte d’outils : été 2020</a:t>
            </a:r>
          </a:p>
          <a:p>
            <a:r>
              <a:rPr lang="fr-FR" dirty="0" smtClean="0"/>
              <a:t>Audit portera sur l’activité postérieure à crise sanitaire </a:t>
            </a:r>
          </a:p>
          <a:p>
            <a:endParaRPr lang="fr-FR" dirty="0" smtClean="0"/>
          </a:p>
        </p:txBody>
      </p:sp>
    </p:spTree>
    <p:extLst>
      <p:ext uri="{BB962C8B-B14F-4D97-AF65-F5344CB8AC3E}">
        <p14:creationId xmlns:p14="http://schemas.microsoft.com/office/powerpoint/2010/main" val="336022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
                                            <p:txEl>
                                              <p:pRg st="13" end="1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19425" y="3228407"/>
            <a:ext cx="5651500" cy="707886"/>
          </a:xfrm>
          <a:prstGeom prst="rect">
            <a:avLst/>
          </a:prstGeom>
        </p:spPr>
        <p:txBody>
          <a:bodyPr wrap="square">
            <a:spAutoFit/>
          </a:bodyPr>
          <a:lstStyle/>
          <a:p>
            <a:pPr algn="r" defTabSz="457200">
              <a:spcBef>
                <a:spcPct val="20000"/>
              </a:spcBef>
            </a:pPr>
            <a:r>
              <a:rPr lang="fr-FR" sz="4000" dirty="0" smtClean="0">
                <a:solidFill>
                  <a:prstClr val="black"/>
                </a:solidFill>
                <a:latin typeface="Arial" panose="020B0604020202020204" pitchFamily="34" charset="0"/>
                <a:cs typeface="Arial" panose="020B0604020202020204" pitchFamily="34" charset="0"/>
              </a:rPr>
              <a:t>EFMA</a:t>
            </a:r>
            <a:endParaRPr lang="fr-FR" sz="4000" dirty="0">
              <a:solidFill>
                <a:prstClr val="black"/>
              </a:solidFill>
              <a:latin typeface="Arial" panose="020B0604020202020204" pitchFamily="34" charset="0"/>
              <a:cs typeface="Arial" panose="020B0604020202020204" pitchFamily="34" charset="0"/>
            </a:endParaRPr>
          </a:p>
        </p:txBody>
      </p:sp>
      <p:sp>
        <p:nvSpPr>
          <p:cNvPr id="5" name="Rectangle 4"/>
          <p:cNvSpPr/>
          <p:nvPr/>
        </p:nvSpPr>
        <p:spPr>
          <a:xfrm>
            <a:off x="6692900" y="6070880"/>
            <a:ext cx="2197100" cy="338554"/>
          </a:xfrm>
          <a:prstGeom prst="rect">
            <a:avLst/>
          </a:prstGeom>
        </p:spPr>
        <p:txBody>
          <a:bodyPr wrap="square">
            <a:spAutoFit/>
          </a:bodyPr>
          <a:lstStyle/>
          <a:p>
            <a:pPr algn="ctr" defTabSz="457200">
              <a:spcBef>
                <a:spcPct val="20000"/>
              </a:spcBef>
            </a:pPr>
            <a:r>
              <a:rPr lang="fr-FR" sz="1600" dirty="0" smtClean="0">
                <a:solidFill>
                  <a:prstClr val="black">
                    <a:lumMod val="50000"/>
                    <a:lumOff val="50000"/>
                  </a:prstClr>
                </a:solidFill>
                <a:latin typeface="Arial" panose="020B0604020202020204" pitchFamily="34" charset="0"/>
                <a:ea typeface="BatangChe" panose="02030609000101010101" pitchFamily="49" charset="-127"/>
                <a:cs typeface="Arial" panose="020B0604020202020204" pitchFamily="34" charset="0"/>
              </a:rPr>
              <a:t>8 juin 2020</a:t>
            </a:r>
            <a:endParaRPr lang="fr-FR" sz="1600" dirty="0">
              <a:solidFill>
                <a:prstClr val="black">
                  <a:lumMod val="50000"/>
                  <a:lumOff val="50000"/>
                </a:prstClr>
              </a:solidFill>
              <a:latin typeface="Arial" panose="020B0604020202020204" pitchFamily="34" charset="0"/>
              <a:ea typeface="BatangChe" panose="02030609000101010101" pitchFamily="49" charset="-127"/>
              <a:cs typeface="Arial" panose="020B0604020202020204" pitchFamily="34" charset="0"/>
            </a:endParaRPr>
          </a:p>
        </p:txBody>
      </p:sp>
      <p:sp>
        <p:nvSpPr>
          <p:cNvPr id="4" name="Rectangle 3"/>
          <p:cNvSpPr/>
          <p:nvPr/>
        </p:nvSpPr>
        <p:spPr>
          <a:xfrm rot="5400000">
            <a:off x="8529221" y="3474399"/>
            <a:ext cx="721557" cy="215901"/>
          </a:xfrm>
          <a:prstGeom prst="rect">
            <a:avLst/>
          </a:prstGeom>
          <a:solidFill>
            <a:srgbClr val="91131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fr-FR" dirty="0" smtClean="0">
                <a:solidFill>
                  <a:prstClr val="white"/>
                </a:solidFill>
              </a:rPr>
              <a:t> </a:t>
            </a:r>
            <a:endParaRPr lang="fr-FR" dirty="0">
              <a:solidFill>
                <a:prstClr val="white"/>
              </a:solidFill>
            </a:endParaRPr>
          </a:p>
        </p:txBody>
      </p:sp>
    </p:spTree>
    <p:extLst>
      <p:ext uri="{BB962C8B-B14F-4D97-AF65-F5344CB8AC3E}">
        <p14:creationId xmlns:p14="http://schemas.microsoft.com/office/powerpoint/2010/main" val="12119394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19425" y="3228407"/>
            <a:ext cx="5651500" cy="707886"/>
          </a:xfrm>
          <a:prstGeom prst="rect">
            <a:avLst/>
          </a:prstGeom>
        </p:spPr>
        <p:txBody>
          <a:bodyPr wrap="square">
            <a:spAutoFit/>
          </a:bodyPr>
          <a:lstStyle/>
          <a:p>
            <a:pPr algn="r" defTabSz="457200">
              <a:spcBef>
                <a:spcPct val="20000"/>
              </a:spcBef>
            </a:pPr>
            <a:r>
              <a:rPr lang="fr-FR" sz="4000" dirty="0" smtClean="0">
                <a:solidFill>
                  <a:prstClr val="black"/>
                </a:solidFill>
                <a:latin typeface="Arial" panose="020B0604020202020204" pitchFamily="34" charset="0"/>
                <a:cs typeface="Arial" panose="020B0604020202020204" pitchFamily="34" charset="0"/>
              </a:rPr>
              <a:t>CAD - EMPLOI</a:t>
            </a:r>
            <a:endParaRPr lang="fr-FR" sz="4000" dirty="0">
              <a:solidFill>
                <a:prstClr val="black"/>
              </a:solidFill>
              <a:latin typeface="Arial" panose="020B0604020202020204" pitchFamily="34" charset="0"/>
              <a:cs typeface="Arial" panose="020B0604020202020204" pitchFamily="34" charset="0"/>
            </a:endParaRPr>
          </a:p>
        </p:txBody>
      </p:sp>
      <p:sp>
        <p:nvSpPr>
          <p:cNvPr id="5" name="Rectangle 4"/>
          <p:cNvSpPr/>
          <p:nvPr/>
        </p:nvSpPr>
        <p:spPr>
          <a:xfrm>
            <a:off x="6692900" y="6070880"/>
            <a:ext cx="2197100" cy="338554"/>
          </a:xfrm>
          <a:prstGeom prst="rect">
            <a:avLst/>
          </a:prstGeom>
        </p:spPr>
        <p:txBody>
          <a:bodyPr wrap="square">
            <a:spAutoFit/>
          </a:bodyPr>
          <a:lstStyle/>
          <a:p>
            <a:pPr algn="ctr" defTabSz="457200">
              <a:spcBef>
                <a:spcPct val="20000"/>
              </a:spcBef>
            </a:pPr>
            <a:r>
              <a:rPr lang="fr-FR" sz="1600" dirty="0" smtClean="0">
                <a:solidFill>
                  <a:prstClr val="black">
                    <a:lumMod val="50000"/>
                    <a:lumOff val="50000"/>
                  </a:prstClr>
                </a:solidFill>
                <a:latin typeface="Arial" panose="020B0604020202020204" pitchFamily="34" charset="0"/>
                <a:ea typeface="BatangChe" panose="02030609000101010101" pitchFamily="49" charset="-127"/>
                <a:cs typeface="Arial" panose="020B0604020202020204" pitchFamily="34" charset="0"/>
              </a:rPr>
              <a:t>8 juin 2020</a:t>
            </a:r>
            <a:endParaRPr lang="fr-FR" sz="1600" dirty="0">
              <a:solidFill>
                <a:prstClr val="black">
                  <a:lumMod val="50000"/>
                  <a:lumOff val="50000"/>
                </a:prstClr>
              </a:solidFill>
              <a:latin typeface="Arial" panose="020B0604020202020204" pitchFamily="34" charset="0"/>
              <a:ea typeface="BatangChe" panose="02030609000101010101" pitchFamily="49" charset="-127"/>
              <a:cs typeface="Arial" panose="020B0604020202020204" pitchFamily="34" charset="0"/>
            </a:endParaRPr>
          </a:p>
        </p:txBody>
      </p:sp>
      <p:sp>
        <p:nvSpPr>
          <p:cNvPr id="4" name="Rectangle 3"/>
          <p:cNvSpPr/>
          <p:nvPr/>
        </p:nvSpPr>
        <p:spPr>
          <a:xfrm rot="5400000">
            <a:off x="8529221" y="3474399"/>
            <a:ext cx="721557" cy="215901"/>
          </a:xfrm>
          <a:prstGeom prst="rect">
            <a:avLst/>
          </a:prstGeom>
          <a:solidFill>
            <a:srgbClr val="91131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fr-FR" dirty="0" smtClean="0">
                <a:solidFill>
                  <a:prstClr val="white"/>
                </a:solidFill>
              </a:rPr>
              <a:t> </a:t>
            </a:r>
            <a:endParaRPr lang="fr-FR" dirty="0">
              <a:solidFill>
                <a:prstClr val="white"/>
              </a:solidFill>
            </a:endParaRPr>
          </a:p>
        </p:txBody>
      </p:sp>
    </p:spTree>
    <p:extLst>
      <p:ext uri="{BB962C8B-B14F-4D97-AF65-F5344CB8AC3E}">
        <p14:creationId xmlns:p14="http://schemas.microsoft.com/office/powerpoint/2010/main" val="36799335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50301" y="194414"/>
            <a:ext cx="5918200" cy="584775"/>
          </a:xfrm>
          <a:prstGeom prst="rect">
            <a:avLst/>
          </a:prstGeom>
          <a:noFill/>
        </p:spPr>
        <p:txBody>
          <a:bodyPr wrap="square" rtlCol="0">
            <a:spAutoFit/>
          </a:bodyPr>
          <a:lstStyle/>
          <a:p>
            <a:pPr algn="r"/>
            <a:r>
              <a:rPr lang="fr-FR" sz="3200" b="1" dirty="0" smtClean="0">
                <a:solidFill>
                  <a:srgbClr val="91131E"/>
                </a:solidFill>
                <a:latin typeface="Arial" panose="020B0604020202020204" pitchFamily="34" charset="0"/>
                <a:cs typeface="Arial" panose="020B0604020202020204" pitchFamily="34" charset="0"/>
              </a:rPr>
              <a:t>Sommaire</a:t>
            </a:r>
          </a:p>
        </p:txBody>
      </p:sp>
      <p:sp>
        <p:nvSpPr>
          <p:cNvPr id="3" name="Rectangle 2"/>
          <p:cNvSpPr/>
          <p:nvPr/>
        </p:nvSpPr>
        <p:spPr>
          <a:xfrm>
            <a:off x="8940800" y="327079"/>
            <a:ext cx="203200" cy="381000"/>
          </a:xfrm>
          <a:prstGeom prst="rect">
            <a:avLst/>
          </a:prstGeom>
          <a:solidFill>
            <a:schemeClr val="tx1">
              <a:lumMod val="50000"/>
              <a:lumOff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 name="Espace réservé du contenu 2"/>
          <p:cNvSpPr txBox="1">
            <a:spLocks/>
          </p:cNvSpPr>
          <p:nvPr/>
        </p:nvSpPr>
        <p:spPr>
          <a:xfrm>
            <a:off x="395536" y="1579113"/>
            <a:ext cx="8472965" cy="197167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fr-FR" sz="2800" dirty="0" smtClean="0">
                <a:latin typeface="Arial Black" pitchFamily="34" charset="0"/>
                <a:ea typeface="Arial Black" pitchFamily="34" charset="0"/>
                <a:cs typeface="Arial Black" pitchFamily="34" charset="0"/>
              </a:rPr>
              <a:t>1- Bilan 2019</a:t>
            </a:r>
          </a:p>
          <a:p>
            <a:pPr marL="0" indent="0">
              <a:buFont typeface="Arial"/>
              <a:buNone/>
            </a:pPr>
            <a:endParaRPr lang="fr-FR" sz="2800" dirty="0">
              <a:latin typeface="Arial Black" pitchFamily="34" charset="0"/>
              <a:ea typeface="Arial Black" pitchFamily="34" charset="0"/>
              <a:cs typeface="Arial Black" pitchFamily="34" charset="0"/>
            </a:endParaRPr>
          </a:p>
          <a:p>
            <a:pPr marL="0" indent="0">
              <a:buFont typeface="Arial"/>
              <a:buNone/>
            </a:pPr>
            <a:r>
              <a:rPr lang="fr-FR" sz="2800" dirty="0">
                <a:latin typeface="Arial Black" pitchFamily="34" charset="0"/>
                <a:ea typeface="Arial Black" pitchFamily="34" charset="0"/>
                <a:cs typeface="Arial Black" pitchFamily="34" charset="0"/>
              </a:rPr>
              <a:t>2- Crise sanitaire et continuité des 	activités de formation</a:t>
            </a:r>
          </a:p>
          <a:p>
            <a:pPr marL="0" indent="0">
              <a:buFont typeface="Arial"/>
              <a:buNone/>
            </a:pPr>
            <a:endParaRPr lang="fr-FR" sz="2800" dirty="0">
              <a:latin typeface="Arial Black" pitchFamily="34" charset="0"/>
              <a:ea typeface="Arial Black" pitchFamily="34" charset="0"/>
              <a:cs typeface="Arial Black" pitchFamily="34" charset="0"/>
            </a:endParaRPr>
          </a:p>
          <a:p>
            <a:pPr marL="0" indent="0">
              <a:buFont typeface="Arial"/>
              <a:buNone/>
            </a:pPr>
            <a:r>
              <a:rPr lang="fr-FR" sz="2800" dirty="0" smtClean="0">
                <a:latin typeface="Arial Black" pitchFamily="34" charset="0"/>
                <a:ea typeface="Arial Black" pitchFamily="34" charset="0"/>
                <a:cs typeface="Arial Black" pitchFamily="34" charset="0"/>
              </a:rPr>
              <a:t>3- Perspectives 2020</a:t>
            </a:r>
            <a:endParaRPr lang="fr-FR" sz="2400" dirty="0" smtClean="0">
              <a:latin typeface="Arial Black" pitchFamily="34" charset="0"/>
              <a:ea typeface="Arial Black" pitchFamily="34" charset="0"/>
              <a:cs typeface="Arial Black" pitchFamily="34" charset="0"/>
            </a:endParaRPr>
          </a:p>
        </p:txBody>
      </p:sp>
    </p:spTree>
    <p:extLst>
      <p:ext uri="{BB962C8B-B14F-4D97-AF65-F5344CB8AC3E}">
        <p14:creationId xmlns:p14="http://schemas.microsoft.com/office/powerpoint/2010/main" val="30922397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2950301" y="242804"/>
            <a:ext cx="5918200" cy="584775"/>
          </a:xfrm>
          <a:prstGeom prst="rect">
            <a:avLst/>
          </a:prstGeom>
          <a:noFill/>
        </p:spPr>
        <p:txBody>
          <a:bodyPr wrap="square" rtlCol="0">
            <a:spAutoFit/>
          </a:bodyPr>
          <a:lstStyle/>
          <a:p>
            <a:pPr algn="r" defTabSz="457200"/>
            <a:r>
              <a:rPr lang="fr-FR" sz="3200" b="1" dirty="0">
                <a:solidFill>
                  <a:srgbClr val="91131E"/>
                </a:solidFill>
                <a:latin typeface="Arial" panose="020B0604020202020204" pitchFamily="34" charset="0"/>
                <a:cs typeface="Arial" panose="020B0604020202020204" pitchFamily="34" charset="0"/>
              </a:rPr>
              <a:t>1-</a:t>
            </a:r>
            <a:r>
              <a:rPr lang="fr-FR" sz="3200" b="1" dirty="0">
                <a:solidFill>
                  <a:srgbClr val="81171E"/>
                </a:solidFill>
                <a:latin typeface="Arial" panose="020B0604020202020204" pitchFamily="34" charset="0"/>
                <a:cs typeface="Arial" panose="020B0604020202020204" pitchFamily="34" charset="0"/>
              </a:rPr>
              <a:t> Bilan quantitatif 2019 :  </a:t>
            </a:r>
            <a:r>
              <a:rPr lang="fr-FR" sz="3200" b="1" dirty="0" smtClean="0">
                <a:solidFill>
                  <a:srgbClr val="81171E"/>
                </a:solidFill>
                <a:latin typeface="Arial Black"/>
                <a:cs typeface="Arial Black"/>
              </a:rPr>
              <a:t> </a:t>
            </a:r>
            <a:endParaRPr lang="fr-FR" sz="3200" b="1" dirty="0">
              <a:solidFill>
                <a:srgbClr val="81171E"/>
              </a:solidFill>
              <a:latin typeface="Arial Black"/>
              <a:cs typeface="Arial Black"/>
            </a:endParaRPr>
          </a:p>
        </p:txBody>
      </p:sp>
      <p:sp>
        <p:nvSpPr>
          <p:cNvPr id="15" name="Espace réservé du contenu 2"/>
          <p:cNvSpPr txBox="1">
            <a:spLocks/>
          </p:cNvSpPr>
          <p:nvPr/>
        </p:nvSpPr>
        <p:spPr>
          <a:xfrm>
            <a:off x="8578569" y="6305737"/>
            <a:ext cx="289932" cy="445887"/>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fld id="{B6365724-AE9C-3847-90F6-DA4626D3D25A}" type="slidenum">
              <a:rPr lang="fr-FR" sz="900" smtClean="0">
                <a:solidFill>
                  <a:prstClr val="black"/>
                </a:solidFill>
                <a:latin typeface="Montserrat" panose="00000500000000000000" pitchFamily="2" charset="0"/>
                <a:cs typeface="Arial"/>
              </a:rPr>
              <a:pPr marL="0" indent="0">
                <a:buFont typeface="Arial"/>
                <a:buNone/>
              </a:pPr>
              <a:t>21</a:t>
            </a:fld>
            <a:endParaRPr lang="fr-FR" sz="900" dirty="0">
              <a:solidFill>
                <a:prstClr val="black">
                  <a:lumMod val="50000"/>
                  <a:lumOff val="50000"/>
                </a:prstClr>
              </a:solidFill>
              <a:latin typeface="Montserrat" panose="00000500000000000000" pitchFamily="2" charset="0"/>
              <a:cs typeface="Arial"/>
            </a:endParaRPr>
          </a:p>
        </p:txBody>
      </p:sp>
      <p:sp>
        <p:nvSpPr>
          <p:cNvPr id="2" name="Rectangle 1"/>
          <p:cNvSpPr/>
          <p:nvPr/>
        </p:nvSpPr>
        <p:spPr>
          <a:xfrm>
            <a:off x="8940800" y="327079"/>
            <a:ext cx="203200" cy="381000"/>
          </a:xfrm>
          <a:prstGeom prst="rect">
            <a:avLst/>
          </a:prstGeom>
          <a:solidFill>
            <a:schemeClr val="tx1">
              <a:lumMod val="50000"/>
              <a:lumOff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fr-FR">
              <a:solidFill>
                <a:prstClr val="white"/>
              </a:solidFill>
            </a:endParaRPr>
          </a:p>
        </p:txBody>
      </p:sp>
      <p:graphicFrame>
        <p:nvGraphicFramePr>
          <p:cNvPr id="7" name="Group 71"/>
          <p:cNvGraphicFramePr>
            <a:graphicFrameLocks noGrp="1"/>
          </p:cNvGraphicFramePr>
          <p:nvPr>
            <p:extLst>
              <p:ext uri="{D42A27DB-BD31-4B8C-83A1-F6EECF244321}">
                <p14:modId xmlns:p14="http://schemas.microsoft.com/office/powerpoint/2010/main" val="2417219693"/>
              </p:ext>
            </p:extLst>
          </p:nvPr>
        </p:nvGraphicFramePr>
        <p:xfrm>
          <a:off x="798513" y="1795463"/>
          <a:ext cx="7780337" cy="3636989"/>
        </p:xfrm>
        <a:graphic>
          <a:graphicData uri="http://schemas.openxmlformats.org/drawingml/2006/table">
            <a:tbl>
              <a:tblPr/>
              <a:tblGrid>
                <a:gridCol w="2191548"/>
                <a:gridCol w="1232315"/>
                <a:gridCol w="1344706"/>
                <a:gridCol w="1576268"/>
                <a:gridCol w="1435500"/>
              </a:tblGrid>
              <a:tr h="761916">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fr-FR" sz="2000" b="1" i="0" u="none" strike="noStrike" cap="none" normalizeH="0" baseline="0" dirty="0" smtClean="0">
                          <a:ln>
                            <a:noFill/>
                          </a:ln>
                          <a:solidFill>
                            <a:schemeClr val="tx1"/>
                          </a:solidFill>
                          <a:effectLst/>
                          <a:latin typeface="Century Gothic" panose="020B0502020202020204" pitchFamily="34" charset="0"/>
                        </a:rPr>
                        <a:t>SECTEUR</a:t>
                      </a:r>
                    </a:p>
                  </a:txBody>
                  <a:tcPr marL="91454" marR="91454" marT="45682" marB="4568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FF33"/>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fr-FR" sz="2000" b="1" i="0" u="none" strike="noStrike" cap="none" normalizeH="0" baseline="0" dirty="0" smtClean="0">
                          <a:ln>
                            <a:noFill/>
                          </a:ln>
                          <a:solidFill>
                            <a:schemeClr val="tx1"/>
                          </a:solidFill>
                          <a:effectLst/>
                          <a:latin typeface="Century Gothic" panose="020B0502020202020204" pitchFamily="34" charset="0"/>
                        </a:rPr>
                        <a:t>NIVEAU</a:t>
                      </a: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fr-FR" sz="2000" b="1" i="0" u="none" strike="noStrike" cap="none" normalizeH="0" baseline="0" dirty="0" smtClean="0">
                          <a:ln>
                            <a:noFill/>
                          </a:ln>
                          <a:solidFill>
                            <a:schemeClr val="tx1"/>
                          </a:solidFill>
                          <a:effectLst/>
                          <a:latin typeface="Century Gothic" panose="020B0502020202020204" pitchFamily="34" charset="0"/>
                        </a:rPr>
                        <a:t>V</a:t>
                      </a:r>
                    </a:p>
                  </a:txBody>
                  <a:tcPr marL="91454" marR="91454" marT="45682" marB="4568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FF33"/>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fr-FR" sz="2000" b="1" i="0" u="none" strike="noStrike" cap="none" normalizeH="0" baseline="0" dirty="0" smtClean="0">
                          <a:ln>
                            <a:noFill/>
                          </a:ln>
                          <a:solidFill>
                            <a:schemeClr val="tx1"/>
                          </a:solidFill>
                          <a:effectLst/>
                          <a:latin typeface="Century Gothic" panose="020B0502020202020204" pitchFamily="34" charset="0"/>
                        </a:rPr>
                        <a:t>NIVEAU IV+III</a:t>
                      </a:r>
                    </a:p>
                  </a:txBody>
                  <a:tcPr marL="91454" marR="91454" marT="45682" marB="4568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FF33"/>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fr-FR" sz="2000" b="1" i="0" u="none" strike="noStrike" cap="none" normalizeH="0" baseline="0" dirty="0" smtClean="0">
                          <a:ln>
                            <a:noFill/>
                          </a:ln>
                          <a:solidFill>
                            <a:schemeClr val="tx1"/>
                          </a:solidFill>
                          <a:effectLst/>
                          <a:latin typeface="Century Gothic" panose="020B0502020202020204" pitchFamily="34" charset="0"/>
                        </a:rPr>
                        <a:t>EFFECTIF 31/12/19</a:t>
                      </a:r>
                    </a:p>
                  </a:txBody>
                  <a:tcPr marL="91454" marR="91454" marT="45682" marB="4568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8BFC24"/>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fr-FR" sz="2000" b="1" i="0" u="none" strike="noStrike" cap="none" normalizeH="0" baseline="0" dirty="0" smtClean="0">
                          <a:ln>
                            <a:noFill/>
                          </a:ln>
                          <a:solidFill>
                            <a:schemeClr val="tx1"/>
                          </a:solidFill>
                          <a:effectLst/>
                          <a:latin typeface="Century Gothic" panose="020B0502020202020204" pitchFamily="34" charset="0"/>
                        </a:rPr>
                        <a:t>EFFECTIF 31/12/18</a:t>
                      </a:r>
                    </a:p>
                  </a:txBody>
                  <a:tcPr marL="91454" marR="91454" marT="45682" marB="4568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r>
              <a:tr h="493432">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fr-FR" sz="2000" b="1" i="0" u="none" strike="noStrike" cap="none" normalizeH="0" baseline="0" dirty="0" smtClean="0">
                          <a:ln>
                            <a:noFill/>
                          </a:ln>
                          <a:solidFill>
                            <a:schemeClr val="tx1"/>
                          </a:solidFill>
                          <a:effectLst/>
                          <a:latin typeface="Century Gothic" panose="020B0502020202020204" pitchFamily="34" charset="0"/>
                        </a:rPr>
                        <a:t>ALIMENTATION</a:t>
                      </a:r>
                    </a:p>
                  </a:txBody>
                  <a:tcPr marL="91454" marR="91454" marT="45682" marB="4568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fr-FR" sz="2000" b="1" i="0" u="none" strike="noStrike" cap="none" normalizeH="0" baseline="0" dirty="0" smtClean="0">
                          <a:ln>
                            <a:noFill/>
                          </a:ln>
                          <a:solidFill>
                            <a:schemeClr val="tx1"/>
                          </a:solidFill>
                          <a:effectLst/>
                          <a:latin typeface="Century Gothic" panose="020B0502020202020204" pitchFamily="34" charset="0"/>
                        </a:rPr>
                        <a:t>292</a:t>
                      </a:r>
                    </a:p>
                  </a:txBody>
                  <a:tcPr marL="91454" marR="91454" marT="45682" marB="4568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fr-FR" sz="2000" b="1" i="0" u="none" strike="noStrike" cap="none" normalizeH="0" baseline="0" dirty="0" smtClean="0">
                          <a:ln>
                            <a:noFill/>
                          </a:ln>
                          <a:solidFill>
                            <a:schemeClr val="tx1"/>
                          </a:solidFill>
                          <a:effectLst/>
                          <a:latin typeface="Century Gothic" panose="020B0502020202020204" pitchFamily="34" charset="0"/>
                        </a:rPr>
                        <a:t>73</a:t>
                      </a:r>
                    </a:p>
                  </a:txBody>
                  <a:tcPr marL="91454" marR="91454" marT="45682" marB="4568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fr-FR" sz="2000" b="1" i="0" u="none" strike="noStrike" cap="none" normalizeH="0" baseline="0" dirty="0" smtClean="0">
                          <a:ln>
                            <a:noFill/>
                          </a:ln>
                          <a:solidFill>
                            <a:schemeClr val="tx1"/>
                          </a:solidFill>
                          <a:effectLst/>
                          <a:latin typeface="Century Gothic" panose="020B0502020202020204" pitchFamily="34" charset="0"/>
                        </a:rPr>
                        <a:t>365</a:t>
                      </a:r>
                      <a:endParaRPr kumimoji="0" lang="fr-FR" sz="1800" b="1" i="0" u="none" strike="noStrike" cap="none" normalizeH="0" baseline="0" dirty="0" smtClean="0">
                        <a:ln>
                          <a:noFill/>
                        </a:ln>
                        <a:solidFill>
                          <a:schemeClr val="tx1"/>
                        </a:solidFill>
                        <a:effectLst/>
                        <a:latin typeface="Century Gothic" panose="020B0502020202020204" pitchFamily="34" charset="0"/>
                      </a:endParaRPr>
                    </a:p>
                  </a:txBody>
                  <a:tcPr marL="91454" marR="91454" marT="45682" marB="4568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BFC24"/>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fr-FR" sz="2000" b="1" i="0" u="none" strike="noStrike" cap="none" normalizeH="0" baseline="0" dirty="0" smtClean="0">
                          <a:ln>
                            <a:noFill/>
                          </a:ln>
                          <a:solidFill>
                            <a:schemeClr val="tx1"/>
                          </a:solidFill>
                          <a:effectLst/>
                          <a:latin typeface="Century Gothic" panose="020B0502020202020204" pitchFamily="34" charset="0"/>
                        </a:rPr>
                        <a:t>369</a:t>
                      </a:r>
                    </a:p>
                  </a:txBody>
                  <a:tcPr marL="91454" marR="91454" marT="45682" marB="4568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r>
              <a:tr h="39616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fr-FR" sz="2000" b="1" i="0" u="none" strike="noStrike" cap="none" normalizeH="0" baseline="0" dirty="0" smtClean="0">
                          <a:ln>
                            <a:noFill/>
                          </a:ln>
                          <a:solidFill>
                            <a:schemeClr val="tx1"/>
                          </a:solidFill>
                          <a:effectLst/>
                          <a:latin typeface="Century Gothic" panose="020B0502020202020204" pitchFamily="34" charset="0"/>
                        </a:rPr>
                        <a:t>BEAUTE</a:t>
                      </a:r>
                    </a:p>
                  </a:txBody>
                  <a:tcPr marL="91454" marR="91454" marT="45682" marB="4568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fr-FR" sz="2000" b="1" i="0" u="none" strike="noStrike" cap="none" normalizeH="0" baseline="0" dirty="0" smtClean="0">
                          <a:ln>
                            <a:noFill/>
                          </a:ln>
                          <a:solidFill>
                            <a:schemeClr val="tx1"/>
                          </a:solidFill>
                          <a:effectLst/>
                          <a:latin typeface="Century Gothic" panose="020B0502020202020204" pitchFamily="34" charset="0"/>
                        </a:rPr>
                        <a:t>138</a:t>
                      </a:r>
                    </a:p>
                  </a:txBody>
                  <a:tcPr marL="91454" marR="91454" marT="45682" marB="4568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fr-FR" sz="2000" b="1" i="0" u="none" strike="noStrike" cap="none" normalizeH="0" baseline="0" dirty="0" smtClean="0">
                          <a:ln>
                            <a:noFill/>
                          </a:ln>
                          <a:solidFill>
                            <a:schemeClr val="tx1"/>
                          </a:solidFill>
                          <a:effectLst/>
                          <a:latin typeface="Century Gothic" panose="020B0502020202020204" pitchFamily="34" charset="0"/>
                        </a:rPr>
                        <a:t>124</a:t>
                      </a:r>
                    </a:p>
                  </a:txBody>
                  <a:tcPr marL="91454" marR="91454" marT="45682" marB="4568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fr-FR" sz="2000" b="1" i="0" u="none" strike="noStrike" cap="none" normalizeH="0" baseline="0" dirty="0" smtClean="0">
                          <a:ln>
                            <a:noFill/>
                          </a:ln>
                          <a:solidFill>
                            <a:schemeClr val="tx1"/>
                          </a:solidFill>
                          <a:effectLst/>
                          <a:latin typeface="Century Gothic" panose="020B0502020202020204" pitchFamily="34" charset="0"/>
                        </a:rPr>
                        <a:t>262 </a:t>
                      </a:r>
                      <a:endParaRPr kumimoji="0" lang="fr-FR" sz="1800" b="1" i="0" u="none" strike="noStrike" cap="none" normalizeH="0" baseline="0" dirty="0" smtClean="0">
                        <a:ln>
                          <a:noFill/>
                        </a:ln>
                        <a:solidFill>
                          <a:schemeClr val="tx1"/>
                        </a:solidFill>
                        <a:effectLst/>
                        <a:latin typeface="Century Gothic" panose="020B0502020202020204" pitchFamily="34" charset="0"/>
                      </a:endParaRPr>
                    </a:p>
                  </a:txBody>
                  <a:tcPr marL="91454" marR="91454" marT="45682" marB="4568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BFC24"/>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fr-FR" sz="2000" b="1" i="0" u="none" strike="noStrike" cap="none" normalizeH="0" baseline="0" dirty="0" smtClean="0">
                          <a:ln>
                            <a:noFill/>
                          </a:ln>
                          <a:solidFill>
                            <a:schemeClr val="tx1"/>
                          </a:solidFill>
                          <a:effectLst/>
                          <a:latin typeface="Century Gothic" panose="020B0502020202020204" pitchFamily="34" charset="0"/>
                        </a:rPr>
                        <a:t>254</a:t>
                      </a:r>
                    </a:p>
                  </a:txBody>
                  <a:tcPr marL="91454" marR="91454" marT="45682" marB="4568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r>
              <a:tr h="400813">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fr-FR" sz="2000" b="1" i="0" u="none" strike="noStrike" cap="none" normalizeH="0" baseline="0" dirty="0" smtClean="0">
                          <a:ln>
                            <a:noFill/>
                          </a:ln>
                          <a:solidFill>
                            <a:schemeClr val="tx1"/>
                          </a:solidFill>
                          <a:effectLst/>
                          <a:latin typeface="Century Gothic" panose="020B0502020202020204" pitchFamily="34" charset="0"/>
                        </a:rPr>
                        <a:t>RESTAURATION</a:t>
                      </a:r>
                    </a:p>
                  </a:txBody>
                  <a:tcPr marL="91454" marR="91454" marT="45682" marB="4568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fr-FR" sz="2000" b="1" i="0" u="none" strike="noStrike" cap="none" normalizeH="0" baseline="0" dirty="0" smtClean="0">
                          <a:ln>
                            <a:noFill/>
                          </a:ln>
                          <a:solidFill>
                            <a:schemeClr val="tx1"/>
                          </a:solidFill>
                          <a:effectLst/>
                          <a:latin typeface="Century Gothic" panose="020B0502020202020204" pitchFamily="34" charset="0"/>
                        </a:rPr>
                        <a:t>161</a:t>
                      </a:r>
                    </a:p>
                  </a:txBody>
                  <a:tcPr marL="91454" marR="91454" marT="45682" marB="4568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fr-FR" sz="2000" b="1" i="0" u="none" strike="noStrike" cap="none" normalizeH="0" baseline="0" dirty="0" smtClean="0">
                          <a:ln>
                            <a:noFill/>
                          </a:ln>
                          <a:solidFill>
                            <a:schemeClr val="tx1"/>
                          </a:solidFill>
                          <a:effectLst/>
                          <a:latin typeface="Century Gothic" panose="020B0502020202020204" pitchFamily="34" charset="0"/>
                        </a:rPr>
                        <a:t>37</a:t>
                      </a:r>
                    </a:p>
                  </a:txBody>
                  <a:tcPr marL="91454" marR="91454" marT="45682" marB="4568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fr-FR" sz="2000" b="1" i="0" u="none" strike="noStrike" cap="none" normalizeH="0" baseline="0" dirty="0" smtClean="0">
                          <a:ln>
                            <a:noFill/>
                          </a:ln>
                          <a:solidFill>
                            <a:schemeClr val="tx1"/>
                          </a:solidFill>
                          <a:effectLst/>
                          <a:latin typeface="Century Gothic" panose="020B0502020202020204" pitchFamily="34" charset="0"/>
                        </a:rPr>
                        <a:t>198 </a:t>
                      </a:r>
                    </a:p>
                  </a:txBody>
                  <a:tcPr marL="91454" marR="91454" marT="45682" marB="4568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BFC24"/>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fr-FR" sz="2000" b="1" i="0" u="none" strike="noStrike" cap="none" normalizeH="0" baseline="0" dirty="0" smtClean="0">
                          <a:ln>
                            <a:noFill/>
                          </a:ln>
                          <a:solidFill>
                            <a:schemeClr val="tx1"/>
                          </a:solidFill>
                          <a:effectLst/>
                          <a:latin typeface="Century Gothic" panose="020B0502020202020204" pitchFamily="34" charset="0"/>
                        </a:rPr>
                        <a:t>208</a:t>
                      </a:r>
                    </a:p>
                  </a:txBody>
                  <a:tcPr marL="91454" marR="91454" marT="45682" marB="4568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r>
              <a:tr h="39616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fr-FR" sz="2000" b="1" i="0" u="none" strike="noStrike" cap="none" normalizeH="0" baseline="0" dirty="0" smtClean="0">
                          <a:ln>
                            <a:noFill/>
                          </a:ln>
                          <a:solidFill>
                            <a:schemeClr val="tx1"/>
                          </a:solidFill>
                          <a:effectLst/>
                          <a:latin typeface="Century Gothic" panose="020B0502020202020204" pitchFamily="34" charset="0"/>
                        </a:rPr>
                        <a:t>VENTE</a:t>
                      </a:r>
                    </a:p>
                  </a:txBody>
                  <a:tcPr marL="91454" marR="91454" marT="45682" marB="4568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fr-FR" sz="2000" b="1" i="0" u="none" strike="noStrike" cap="none" normalizeH="0" baseline="0" dirty="0" smtClean="0">
                          <a:ln>
                            <a:noFill/>
                          </a:ln>
                          <a:solidFill>
                            <a:schemeClr val="tx1"/>
                          </a:solidFill>
                          <a:effectLst/>
                          <a:latin typeface="Century Gothic" panose="020B0502020202020204" pitchFamily="34" charset="0"/>
                        </a:rPr>
                        <a:t>44</a:t>
                      </a:r>
                    </a:p>
                  </a:txBody>
                  <a:tcPr marL="91454" marR="91454" marT="45682" marB="4568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fr-FR" sz="2000" b="1" i="0" u="none" strike="noStrike" cap="none" normalizeH="0" baseline="0" dirty="0" smtClean="0">
                          <a:ln>
                            <a:noFill/>
                          </a:ln>
                          <a:solidFill>
                            <a:schemeClr val="tx1"/>
                          </a:solidFill>
                          <a:effectLst/>
                          <a:latin typeface="Century Gothic" panose="020B0502020202020204" pitchFamily="34" charset="0"/>
                        </a:rPr>
                        <a:t>/</a:t>
                      </a:r>
                    </a:p>
                  </a:txBody>
                  <a:tcPr marL="91454" marR="91454" marT="45682" marB="4568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fr-FR" sz="2000" b="1" i="0" u="none" strike="noStrike" cap="none" normalizeH="0" baseline="0" dirty="0" smtClean="0">
                          <a:ln>
                            <a:noFill/>
                          </a:ln>
                          <a:solidFill>
                            <a:schemeClr val="tx1"/>
                          </a:solidFill>
                          <a:effectLst/>
                          <a:latin typeface="Century Gothic" panose="020B0502020202020204" pitchFamily="34" charset="0"/>
                        </a:rPr>
                        <a:t>  44</a:t>
                      </a:r>
                    </a:p>
                  </a:txBody>
                  <a:tcPr marL="91454" marR="91454" marT="45682" marB="4568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BFC24"/>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fr-FR" sz="2000" b="1" i="0" u="none" strike="noStrike" cap="none" normalizeH="0" baseline="0" dirty="0" smtClean="0">
                          <a:ln>
                            <a:noFill/>
                          </a:ln>
                          <a:solidFill>
                            <a:schemeClr val="tx1"/>
                          </a:solidFill>
                          <a:effectLst/>
                          <a:latin typeface="Century Gothic" panose="020B0502020202020204" pitchFamily="34" charset="0"/>
                        </a:rPr>
                        <a:t> 45</a:t>
                      </a:r>
                    </a:p>
                  </a:txBody>
                  <a:tcPr marL="91454" marR="91454" marT="45682" marB="4568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r>
              <a:tr h="39616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fr-FR" sz="2000" b="1" i="0" u="none" strike="noStrike" kern="1200" cap="none" normalizeH="0" baseline="0" dirty="0" smtClean="0">
                          <a:ln>
                            <a:noFill/>
                          </a:ln>
                          <a:solidFill>
                            <a:schemeClr val="tx1"/>
                          </a:solidFill>
                          <a:effectLst/>
                          <a:latin typeface="Century Gothic" panose="020B0502020202020204" pitchFamily="34" charset="0"/>
                          <a:ea typeface="+mn-ea"/>
                          <a:cs typeface="+mn-cs"/>
                        </a:rPr>
                        <a:t>AUTOMOBILE</a:t>
                      </a:r>
                    </a:p>
                  </a:txBody>
                  <a:tcPr marL="91454" marR="91454" marT="45682" marB="4568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fr-FR" sz="2000" b="1" i="0" u="none" strike="noStrike" kern="1200" cap="none" normalizeH="0" baseline="0" dirty="0" smtClean="0">
                          <a:ln>
                            <a:noFill/>
                          </a:ln>
                          <a:solidFill>
                            <a:schemeClr val="tx1"/>
                          </a:solidFill>
                          <a:effectLst/>
                          <a:latin typeface="Century Gothic" panose="020B0502020202020204" pitchFamily="34" charset="0"/>
                          <a:ea typeface="+mn-ea"/>
                          <a:cs typeface="+mn-cs"/>
                        </a:rPr>
                        <a:t>126</a:t>
                      </a:r>
                    </a:p>
                  </a:txBody>
                  <a:tcPr marL="91454" marR="91454" marT="45682" marB="4568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fr-FR" sz="2000" b="1" i="0" u="none" strike="noStrike" kern="1200" cap="none" normalizeH="0" baseline="0" dirty="0" smtClean="0">
                          <a:ln>
                            <a:noFill/>
                          </a:ln>
                          <a:solidFill>
                            <a:schemeClr val="tx1"/>
                          </a:solidFill>
                          <a:effectLst/>
                          <a:latin typeface="Century Gothic" panose="020B0502020202020204" pitchFamily="34" charset="0"/>
                          <a:ea typeface="+mn-ea"/>
                          <a:cs typeface="+mn-cs"/>
                        </a:rPr>
                        <a:t>108</a:t>
                      </a:r>
                    </a:p>
                  </a:txBody>
                  <a:tcPr marL="91454" marR="91454" marT="45682" marB="4568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fr-FR" sz="2000" b="1" i="0" u="none" strike="noStrike" kern="1200" cap="none" normalizeH="0" baseline="0" dirty="0" smtClean="0">
                          <a:ln>
                            <a:noFill/>
                          </a:ln>
                          <a:solidFill>
                            <a:schemeClr val="tx1"/>
                          </a:solidFill>
                          <a:effectLst/>
                          <a:latin typeface="Century Gothic" panose="020B0502020202020204" pitchFamily="34" charset="0"/>
                          <a:ea typeface="+mn-ea"/>
                          <a:cs typeface="+mn-cs"/>
                        </a:rPr>
                        <a:t>234 </a:t>
                      </a:r>
                    </a:p>
                  </a:txBody>
                  <a:tcPr marL="91454" marR="91454" marT="45682" marB="4568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8BFC24"/>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fr-FR" sz="2000" b="1" i="0" u="none" strike="noStrike" kern="1200" cap="none" normalizeH="0" baseline="0" dirty="0" smtClean="0">
                          <a:ln>
                            <a:noFill/>
                          </a:ln>
                          <a:solidFill>
                            <a:schemeClr val="tx1"/>
                          </a:solidFill>
                          <a:effectLst/>
                          <a:latin typeface="Century Gothic" panose="020B0502020202020204" pitchFamily="34" charset="0"/>
                          <a:ea typeface="+mn-ea"/>
                          <a:cs typeface="+mn-cs"/>
                        </a:rPr>
                        <a:t>229</a:t>
                      </a:r>
                    </a:p>
                  </a:txBody>
                  <a:tcPr marL="91454" marR="91454" marT="45682" marB="4568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r>
              <a:tr h="39616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fr-FR" sz="2000" b="1" i="0" u="none" strike="noStrike" kern="1200" cap="none" normalizeH="0" baseline="0" dirty="0" smtClean="0">
                          <a:ln>
                            <a:noFill/>
                          </a:ln>
                          <a:solidFill>
                            <a:schemeClr val="tx1"/>
                          </a:solidFill>
                          <a:effectLst/>
                          <a:latin typeface="Century Gothic" panose="020B0502020202020204" pitchFamily="34" charset="0"/>
                          <a:ea typeface="+mn-ea"/>
                          <a:cs typeface="+mn-cs"/>
                        </a:rPr>
                        <a:t>DIMA</a:t>
                      </a:r>
                    </a:p>
                  </a:txBody>
                  <a:tcPr marL="91454" marR="91454" marT="45682" marB="4568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fr-FR" sz="2000" b="1" i="0" u="none" strike="noStrike" kern="1200" cap="none" normalizeH="0" baseline="0" dirty="0" smtClean="0">
                          <a:ln>
                            <a:noFill/>
                          </a:ln>
                          <a:solidFill>
                            <a:schemeClr val="tx1"/>
                          </a:solidFill>
                          <a:effectLst/>
                          <a:latin typeface="Century Gothic" panose="020B0502020202020204" pitchFamily="34" charset="0"/>
                          <a:ea typeface="+mn-ea"/>
                          <a:cs typeface="+mn-cs"/>
                        </a:rPr>
                        <a:t>/</a:t>
                      </a:r>
                    </a:p>
                  </a:txBody>
                  <a:tcPr marL="91454" marR="91454" marT="45682" marB="4568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fr-FR" sz="2000" b="1" i="0" u="none" strike="noStrike" kern="1200" cap="none" normalizeH="0" baseline="0" dirty="0" smtClean="0">
                          <a:ln>
                            <a:noFill/>
                          </a:ln>
                          <a:solidFill>
                            <a:schemeClr val="tx1"/>
                          </a:solidFill>
                          <a:effectLst/>
                          <a:latin typeface="Century Gothic" panose="020B0502020202020204" pitchFamily="34" charset="0"/>
                          <a:ea typeface="+mn-ea"/>
                          <a:cs typeface="+mn-cs"/>
                        </a:rPr>
                        <a:t>/</a:t>
                      </a:r>
                    </a:p>
                  </a:txBody>
                  <a:tcPr marL="91454" marR="91454" marT="45682" marB="4568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fr-FR" sz="2000" b="1" i="0" u="none" strike="noStrike" kern="1200" cap="none" normalizeH="0" baseline="0" dirty="0" smtClean="0">
                          <a:ln>
                            <a:noFill/>
                          </a:ln>
                          <a:solidFill>
                            <a:schemeClr val="tx1"/>
                          </a:solidFill>
                          <a:effectLst/>
                          <a:latin typeface="Century Gothic" panose="020B0502020202020204" pitchFamily="34" charset="0"/>
                          <a:ea typeface="+mn-ea"/>
                          <a:cs typeface="+mn-cs"/>
                        </a:rPr>
                        <a:t>   / </a:t>
                      </a:r>
                    </a:p>
                  </a:txBody>
                  <a:tcPr marL="91454" marR="91454" marT="45682" marB="4568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8BFC24"/>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fr-FR" sz="2000" b="1" i="0" u="none" strike="noStrike" kern="1200" cap="none" normalizeH="0" baseline="0" dirty="0" smtClean="0">
                          <a:ln>
                            <a:noFill/>
                          </a:ln>
                          <a:solidFill>
                            <a:schemeClr val="tx1"/>
                          </a:solidFill>
                          <a:effectLst/>
                          <a:latin typeface="Century Gothic" panose="020B0502020202020204" pitchFamily="34" charset="0"/>
                          <a:ea typeface="+mn-ea"/>
                          <a:cs typeface="+mn-cs"/>
                        </a:rPr>
                        <a:t>  23</a:t>
                      </a:r>
                    </a:p>
                  </a:txBody>
                  <a:tcPr marL="91454" marR="91454" marT="45682" marB="4568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r>
              <a:tr h="396160">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fr-FR" sz="2000" b="1" i="0" u="none" strike="noStrike" cap="none" normalizeH="0" baseline="0" dirty="0" smtClean="0">
                          <a:ln>
                            <a:noFill/>
                          </a:ln>
                          <a:solidFill>
                            <a:schemeClr val="tx1"/>
                          </a:solidFill>
                          <a:effectLst/>
                          <a:latin typeface="Century Gothic" panose="020B0502020202020204" pitchFamily="34" charset="0"/>
                        </a:rPr>
                        <a:t>TOTAL</a:t>
                      </a:r>
                    </a:p>
                  </a:txBody>
                  <a:tcPr marL="91454" marR="91454" marT="45682" marB="4568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FF33"/>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fr-FR" sz="2000" b="1" i="0" u="none" strike="noStrike" cap="none" normalizeH="0" baseline="0" dirty="0" smtClean="0">
                          <a:ln>
                            <a:noFill/>
                          </a:ln>
                          <a:solidFill>
                            <a:schemeClr val="tx1"/>
                          </a:solidFill>
                          <a:effectLst/>
                          <a:latin typeface="Century Gothic" panose="020B0502020202020204" pitchFamily="34" charset="0"/>
                        </a:rPr>
                        <a:t>761</a:t>
                      </a:r>
                    </a:p>
                  </a:txBody>
                  <a:tcPr marL="91454" marR="91454" marT="45682" marB="4568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FF33"/>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fr-FR" sz="2000" b="1" i="0" u="none" strike="noStrike" cap="none" normalizeH="0" baseline="0" dirty="0" smtClean="0">
                          <a:ln>
                            <a:noFill/>
                          </a:ln>
                          <a:solidFill>
                            <a:schemeClr val="tx1"/>
                          </a:solidFill>
                          <a:effectLst/>
                          <a:latin typeface="Century Gothic" panose="020B0502020202020204" pitchFamily="34" charset="0"/>
                        </a:rPr>
                        <a:t>342</a:t>
                      </a:r>
                    </a:p>
                  </a:txBody>
                  <a:tcPr marL="91454" marR="91454" marT="45682" marB="4568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FF33"/>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fr-FR" sz="2000" b="1" i="0" u="none" strike="noStrike" cap="none" normalizeH="0" baseline="0" dirty="0" smtClean="0">
                          <a:ln>
                            <a:noFill/>
                          </a:ln>
                          <a:solidFill>
                            <a:schemeClr val="tx1"/>
                          </a:solidFill>
                          <a:effectLst/>
                          <a:latin typeface="Century Gothic" panose="020B0502020202020204" pitchFamily="34" charset="0"/>
                        </a:rPr>
                        <a:t>1103 </a:t>
                      </a:r>
                    </a:p>
                  </a:txBody>
                  <a:tcPr marL="91454" marR="91454" marT="45682" marB="4568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8BFC24"/>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fr-FR" sz="2000" b="1" i="0" u="none" strike="noStrike" cap="none" normalizeH="0" baseline="0" dirty="0" smtClean="0">
                          <a:ln>
                            <a:noFill/>
                          </a:ln>
                          <a:solidFill>
                            <a:schemeClr val="tx1"/>
                          </a:solidFill>
                          <a:effectLst/>
                          <a:latin typeface="Century Gothic" panose="020B0502020202020204" pitchFamily="34" charset="0"/>
                        </a:rPr>
                        <a:t>1128</a:t>
                      </a:r>
                    </a:p>
                  </a:txBody>
                  <a:tcPr marL="91454" marR="91454" marT="45682" marB="4568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r>
            </a:tbl>
          </a:graphicData>
        </a:graphic>
      </p:graphicFrame>
      <p:sp>
        <p:nvSpPr>
          <p:cNvPr id="3" name="Rectangle 2"/>
          <p:cNvSpPr/>
          <p:nvPr/>
        </p:nvSpPr>
        <p:spPr>
          <a:xfrm>
            <a:off x="1115616" y="1095005"/>
            <a:ext cx="3650808" cy="553998"/>
          </a:xfrm>
          <a:prstGeom prst="rect">
            <a:avLst/>
          </a:prstGeom>
        </p:spPr>
        <p:txBody>
          <a:bodyPr wrap="none">
            <a:spAutoFit/>
          </a:bodyPr>
          <a:lstStyle/>
          <a:p>
            <a:pPr>
              <a:lnSpc>
                <a:spcPct val="150000"/>
              </a:lnSpc>
              <a:defRPr/>
            </a:pPr>
            <a:r>
              <a:rPr lang="fr-FR" sz="2000" dirty="0">
                <a:latin typeface="Arial Black"/>
                <a:cs typeface="Arial Black"/>
              </a:rPr>
              <a:t>Effectifs au </a:t>
            </a:r>
            <a:r>
              <a:rPr lang="fr-FR" sz="2000" dirty="0" smtClean="0">
                <a:latin typeface="Arial Black"/>
                <a:cs typeface="Arial Black"/>
              </a:rPr>
              <a:t>31/12/2019 </a:t>
            </a:r>
            <a:r>
              <a:rPr lang="fr-FR" sz="2000" dirty="0">
                <a:latin typeface="Arial Black"/>
                <a:cs typeface="Arial Black"/>
              </a:rPr>
              <a:t>: </a:t>
            </a:r>
          </a:p>
        </p:txBody>
      </p:sp>
      <p:sp>
        <p:nvSpPr>
          <p:cNvPr id="10" name="Rectangle 9"/>
          <p:cNvSpPr/>
          <p:nvPr/>
        </p:nvSpPr>
        <p:spPr>
          <a:xfrm>
            <a:off x="870320" y="1357373"/>
            <a:ext cx="173038" cy="173037"/>
          </a:xfrm>
          <a:prstGeom prst="rect">
            <a:avLst/>
          </a:prstGeom>
          <a:solidFill>
            <a:srgbClr val="81171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p>
        </p:txBody>
      </p:sp>
    </p:spTree>
    <p:extLst>
      <p:ext uri="{BB962C8B-B14F-4D97-AF65-F5344CB8AC3E}">
        <p14:creationId xmlns:p14="http://schemas.microsoft.com/office/powerpoint/2010/main" val="2978495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strVal val="#ppt_w*0.70"/>
                                          </p:val>
                                        </p:tav>
                                        <p:tav tm="100000">
                                          <p:val>
                                            <p:strVal val="#ppt_w"/>
                                          </p:val>
                                        </p:tav>
                                      </p:tavLst>
                                    </p:anim>
                                    <p:anim calcmode="lin" valueType="num">
                                      <p:cBhvr>
                                        <p:cTn id="8" dur="500" fill="hold"/>
                                        <p:tgtEl>
                                          <p:spTgt spid="7"/>
                                        </p:tgtEl>
                                        <p:attrNameLst>
                                          <p:attrName>ppt_h</p:attrName>
                                        </p:attrNameLst>
                                      </p:cBhvr>
                                      <p:tavLst>
                                        <p:tav tm="0">
                                          <p:val>
                                            <p:strVal val="#ppt_h"/>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2950301" y="242804"/>
            <a:ext cx="5918200" cy="584775"/>
          </a:xfrm>
          <a:prstGeom prst="rect">
            <a:avLst/>
          </a:prstGeom>
          <a:noFill/>
        </p:spPr>
        <p:txBody>
          <a:bodyPr wrap="square" rtlCol="0">
            <a:spAutoFit/>
          </a:bodyPr>
          <a:lstStyle/>
          <a:p>
            <a:pPr algn="r" defTabSz="457200"/>
            <a:r>
              <a:rPr lang="fr-FR" sz="3200" dirty="0" smtClean="0">
                <a:solidFill>
                  <a:srgbClr val="91131E"/>
                </a:solidFill>
                <a:latin typeface="Arial" panose="020B0604020202020204" pitchFamily="34" charset="0"/>
                <a:cs typeface="Arial" panose="020B0604020202020204" pitchFamily="34" charset="0"/>
              </a:rPr>
              <a:t>1-</a:t>
            </a:r>
            <a:r>
              <a:rPr lang="fr-FR" sz="3200" dirty="0">
                <a:solidFill>
                  <a:srgbClr val="81171E"/>
                </a:solidFill>
                <a:latin typeface="Arial" panose="020B0604020202020204" pitchFamily="34" charset="0"/>
                <a:cs typeface="Arial" panose="020B0604020202020204" pitchFamily="34" charset="0"/>
              </a:rPr>
              <a:t> </a:t>
            </a:r>
            <a:r>
              <a:rPr lang="fr-FR" sz="3200" dirty="0" smtClean="0">
                <a:solidFill>
                  <a:srgbClr val="81171E"/>
                </a:solidFill>
                <a:latin typeface="Arial" panose="020B0604020202020204" pitchFamily="34" charset="0"/>
                <a:cs typeface="Arial" panose="020B0604020202020204" pitchFamily="34" charset="0"/>
              </a:rPr>
              <a:t>Bilan quantitatif 2019 :  </a:t>
            </a:r>
            <a:r>
              <a:rPr lang="fr-FR" sz="3200" dirty="0" smtClean="0">
                <a:solidFill>
                  <a:srgbClr val="81171E"/>
                </a:solidFill>
                <a:latin typeface="Arial Black"/>
                <a:cs typeface="Arial Black"/>
              </a:rPr>
              <a:t> </a:t>
            </a:r>
            <a:endParaRPr lang="fr-FR" sz="3200" dirty="0">
              <a:solidFill>
                <a:srgbClr val="81171E"/>
              </a:solidFill>
              <a:latin typeface="Arial Black"/>
              <a:cs typeface="Arial Black"/>
            </a:endParaRPr>
          </a:p>
        </p:txBody>
      </p:sp>
      <p:sp>
        <p:nvSpPr>
          <p:cNvPr id="15" name="Espace réservé du contenu 2"/>
          <p:cNvSpPr txBox="1">
            <a:spLocks/>
          </p:cNvSpPr>
          <p:nvPr/>
        </p:nvSpPr>
        <p:spPr>
          <a:xfrm>
            <a:off x="8578569" y="6305737"/>
            <a:ext cx="289932" cy="445887"/>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fld id="{B6365724-AE9C-3847-90F6-DA4626D3D25A}" type="slidenum">
              <a:rPr lang="fr-FR" sz="900" smtClean="0">
                <a:solidFill>
                  <a:prstClr val="black"/>
                </a:solidFill>
                <a:latin typeface="Montserrat" panose="00000500000000000000" pitchFamily="2" charset="0"/>
                <a:cs typeface="Arial"/>
              </a:rPr>
              <a:pPr marL="0" indent="0">
                <a:buFont typeface="Arial"/>
                <a:buNone/>
              </a:pPr>
              <a:t>22</a:t>
            </a:fld>
            <a:endParaRPr lang="fr-FR" sz="900" dirty="0">
              <a:solidFill>
                <a:prstClr val="black">
                  <a:lumMod val="50000"/>
                  <a:lumOff val="50000"/>
                </a:prstClr>
              </a:solidFill>
              <a:latin typeface="Montserrat" panose="00000500000000000000" pitchFamily="2" charset="0"/>
              <a:cs typeface="Arial"/>
            </a:endParaRPr>
          </a:p>
        </p:txBody>
      </p:sp>
      <p:sp>
        <p:nvSpPr>
          <p:cNvPr id="2" name="Rectangle 1"/>
          <p:cNvSpPr/>
          <p:nvPr/>
        </p:nvSpPr>
        <p:spPr>
          <a:xfrm>
            <a:off x="8940800" y="327079"/>
            <a:ext cx="203200" cy="381000"/>
          </a:xfrm>
          <a:prstGeom prst="rect">
            <a:avLst/>
          </a:prstGeom>
          <a:solidFill>
            <a:schemeClr val="tx1">
              <a:lumMod val="50000"/>
              <a:lumOff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fr-FR">
              <a:solidFill>
                <a:prstClr val="white"/>
              </a:solidFill>
            </a:endParaRPr>
          </a:p>
        </p:txBody>
      </p:sp>
      <p:graphicFrame>
        <p:nvGraphicFramePr>
          <p:cNvPr id="7" name="Group 71"/>
          <p:cNvGraphicFramePr>
            <a:graphicFrameLocks noGrp="1"/>
          </p:cNvGraphicFramePr>
          <p:nvPr>
            <p:extLst>
              <p:ext uri="{D42A27DB-BD31-4B8C-83A1-F6EECF244321}">
                <p14:modId xmlns:p14="http://schemas.microsoft.com/office/powerpoint/2010/main" val="3549264422"/>
              </p:ext>
            </p:extLst>
          </p:nvPr>
        </p:nvGraphicFramePr>
        <p:xfrm>
          <a:off x="956839" y="1844824"/>
          <a:ext cx="7621730" cy="2352476"/>
        </p:xfrm>
        <a:graphic>
          <a:graphicData uri="http://schemas.openxmlformats.org/drawingml/2006/table">
            <a:tbl>
              <a:tblPr/>
              <a:tblGrid>
                <a:gridCol w="2102993"/>
                <a:gridCol w="1226077"/>
                <a:gridCol w="1355577"/>
                <a:gridCol w="1355577"/>
                <a:gridCol w="1581506"/>
              </a:tblGrid>
              <a:tr h="761916">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fr-FR" sz="2000" b="1" i="0" u="none" strike="noStrike" cap="none" normalizeH="0" baseline="0" dirty="0" smtClean="0">
                          <a:ln>
                            <a:noFill/>
                          </a:ln>
                          <a:solidFill>
                            <a:schemeClr val="tx1"/>
                          </a:solidFill>
                          <a:effectLst/>
                          <a:latin typeface="Century Gothic" panose="020B0502020202020204" pitchFamily="34" charset="0"/>
                        </a:rPr>
                        <a:t>RESULTAT</a:t>
                      </a:r>
                    </a:p>
                  </a:txBody>
                  <a:tcPr marL="91454" marR="91454" marT="45682" marB="4568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FF33"/>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fr-FR" sz="2000" b="1" i="0" u="none" strike="noStrike" cap="none" normalizeH="0" baseline="0" dirty="0" smtClean="0">
                          <a:ln>
                            <a:noFill/>
                          </a:ln>
                          <a:solidFill>
                            <a:schemeClr val="tx1"/>
                          </a:solidFill>
                          <a:effectLst/>
                          <a:latin typeface="Century Gothic" panose="020B0502020202020204" pitchFamily="34" charset="0"/>
                        </a:rPr>
                        <a:t>2016</a:t>
                      </a:r>
                    </a:p>
                  </a:txBody>
                  <a:tcPr marL="91454" marR="91454" marT="45682" marB="4568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FF33"/>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fr-FR" sz="2000" b="1" i="0" u="none" strike="noStrike" cap="none" normalizeH="0" baseline="0" dirty="0" smtClean="0">
                          <a:ln>
                            <a:noFill/>
                          </a:ln>
                          <a:solidFill>
                            <a:schemeClr val="tx1"/>
                          </a:solidFill>
                          <a:effectLst/>
                          <a:latin typeface="Century Gothic" panose="020B0502020202020204" pitchFamily="34" charset="0"/>
                        </a:rPr>
                        <a:t>2017</a:t>
                      </a:r>
                    </a:p>
                  </a:txBody>
                  <a:tcPr marL="91454" marR="91454" marT="45682" marB="4568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FF33"/>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fr-FR" sz="2000" b="1" i="0" u="none" strike="noStrike" cap="none" normalizeH="0" baseline="0" dirty="0" smtClean="0">
                          <a:ln>
                            <a:noFill/>
                          </a:ln>
                          <a:solidFill>
                            <a:schemeClr val="tx1"/>
                          </a:solidFill>
                          <a:effectLst/>
                          <a:latin typeface="Century Gothic" panose="020B0502020202020204" pitchFamily="34" charset="0"/>
                        </a:rPr>
                        <a:t>2018</a:t>
                      </a:r>
                    </a:p>
                  </a:txBody>
                  <a:tcPr marL="91454" marR="91454" marT="45682" marB="4568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FF33"/>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fr-FR" sz="2000" b="1" i="0" u="none" strike="noStrike" cap="none" normalizeH="0" baseline="0" dirty="0" smtClean="0">
                          <a:ln>
                            <a:noFill/>
                          </a:ln>
                          <a:solidFill>
                            <a:schemeClr val="tx1"/>
                          </a:solidFill>
                          <a:effectLst/>
                          <a:latin typeface="Century Gothic" panose="020B0502020202020204" pitchFamily="34" charset="0"/>
                        </a:rPr>
                        <a:t>2019</a:t>
                      </a:r>
                    </a:p>
                  </a:txBody>
                  <a:tcPr marL="91454" marR="91454" marT="45682" marB="4568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FF33"/>
                    </a:solidFill>
                  </a:tcPr>
                </a:tc>
              </a:tr>
              <a:tr h="493432">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fr-FR" sz="2000" b="1" i="0" u="none" strike="noStrike" cap="none" normalizeH="0" baseline="0" dirty="0" smtClean="0">
                          <a:ln>
                            <a:noFill/>
                          </a:ln>
                          <a:solidFill>
                            <a:schemeClr val="tx1"/>
                          </a:solidFill>
                          <a:effectLst/>
                          <a:latin typeface="Century Gothic" panose="020B0502020202020204" pitchFamily="34" charset="0"/>
                        </a:rPr>
                        <a:t>APPRENTISSAGE</a:t>
                      </a:r>
                    </a:p>
                  </a:txBody>
                  <a:tcPr marL="91454" marR="91454" marT="45682" marB="4568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fr-FR" sz="2000" b="1" i="0" u="none" strike="noStrike" cap="none" normalizeH="0" baseline="0" dirty="0" smtClean="0">
                          <a:ln>
                            <a:noFill/>
                          </a:ln>
                          <a:solidFill>
                            <a:schemeClr val="tx1"/>
                          </a:solidFill>
                          <a:effectLst/>
                          <a:latin typeface="Century Gothic" panose="020B0502020202020204" pitchFamily="34" charset="0"/>
                        </a:rPr>
                        <a:t>- 32 791</a:t>
                      </a:r>
                    </a:p>
                  </a:txBody>
                  <a:tcPr marL="91454" marR="91454" marT="45682" marB="4568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fr-FR" sz="2000" b="1" i="0" u="none" strike="noStrike" cap="none" normalizeH="0" baseline="0" dirty="0" smtClean="0">
                          <a:ln>
                            <a:noFill/>
                          </a:ln>
                          <a:solidFill>
                            <a:schemeClr val="tx1"/>
                          </a:solidFill>
                          <a:effectLst/>
                          <a:latin typeface="Century Gothic" panose="020B0502020202020204" pitchFamily="34" charset="0"/>
                        </a:rPr>
                        <a:t>- 64 120</a:t>
                      </a:r>
                    </a:p>
                  </a:txBody>
                  <a:tcPr marL="91454" marR="91454" marT="45682" marB="4568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fr-FR" sz="2000" b="1" i="0" u="none" strike="noStrike" cap="none" normalizeH="0" baseline="0" dirty="0" smtClean="0">
                          <a:ln>
                            <a:noFill/>
                          </a:ln>
                          <a:solidFill>
                            <a:schemeClr val="tx1"/>
                          </a:solidFill>
                          <a:effectLst/>
                          <a:latin typeface="Century Gothic" panose="020B0502020202020204" pitchFamily="34" charset="0"/>
                        </a:rPr>
                        <a:t>- 78 086</a:t>
                      </a:r>
                    </a:p>
                  </a:txBody>
                  <a:tcPr marL="91454" marR="91454" marT="45682" marB="4568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fr-FR" sz="2000" b="1" i="0" u="none" strike="noStrike" cap="none" normalizeH="0" baseline="0" dirty="0" smtClean="0">
                          <a:ln>
                            <a:noFill/>
                          </a:ln>
                          <a:solidFill>
                            <a:schemeClr val="tx1"/>
                          </a:solidFill>
                          <a:effectLst/>
                          <a:latin typeface="Century Gothic" panose="020B0502020202020204" pitchFamily="34" charset="0"/>
                        </a:rPr>
                        <a:t>- 1 497 600</a:t>
                      </a:r>
                    </a:p>
                  </a:txBody>
                  <a:tcPr marL="91454" marR="91454" marT="45682" marB="4568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9616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fr-FR" sz="2000" b="1" i="0" u="none" strike="noStrike" cap="none" normalizeH="0" baseline="0" dirty="0" smtClean="0">
                          <a:ln>
                            <a:noFill/>
                          </a:ln>
                          <a:solidFill>
                            <a:schemeClr val="tx1"/>
                          </a:solidFill>
                          <a:effectLst/>
                          <a:latin typeface="Century Gothic" panose="020B0502020202020204" pitchFamily="34" charset="0"/>
                        </a:rPr>
                        <a:t>DIMA</a:t>
                      </a:r>
                    </a:p>
                  </a:txBody>
                  <a:tcPr marL="91454" marR="91454" marT="45682" marB="4568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fr-FR" sz="2000" b="1" i="0" u="none" strike="noStrike" cap="none" normalizeH="0" baseline="0" dirty="0" smtClean="0">
                          <a:ln>
                            <a:noFill/>
                          </a:ln>
                          <a:solidFill>
                            <a:schemeClr val="tx1"/>
                          </a:solidFill>
                          <a:effectLst/>
                          <a:latin typeface="Century Gothic" panose="020B0502020202020204" pitchFamily="34" charset="0"/>
                        </a:rPr>
                        <a:t>- 36 037</a:t>
                      </a:r>
                    </a:p>
                  </a:txBody>
                  <a:tcPr marL="91454" marR="91454" marT="45682" marB="4568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fr-FR" sz="2000" b="1" i="0" u="none" strike="noStrike" cap="none" normalizeH="0" baseline="0" dirty="0" smtClean="0">
                          <a:ln>
                            <a:noFill/>
                          </a:ln>
                          <a:solidFill>
                            <a:schemeClr val="tx1"/>
                          </a:solidFill>
                          <a:effectLst/>
                          <a:latin typeface="Century Gothic" panose="020B0502020202020204" pitchFamily="34" charset="0"/>
                        </a:rPr>
                        <a:t>- 12 005</a:t>
                      </a:r>
                    </a:p>
                  </a:txBody>
                  <a:tcPr marL="91454" marR="91454" marT="45682" marB="4568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fr-FR" sz="2000" b="1" i="0" u="none" strike="noStrike" cap="none" normalizeH="0" baseline="0" dirty="0" smtClean="0">
                          <a:ln>
                            <a:noFill/>
                          </a:ln>
                          <a:solidFill>
                            <a:schemeClr val="tx1"/>
                          </a:solidFill>
                          <a:effectLst/>
                          <a:latin typeface="Century Gothic" panose="020B0502020202020204" pitchFamily="34" charset="0"/>
                        </a:rPr>
                        <a:t>- 23 534</a:t>
                      </a:r>
                    </a:p>
                  </a:txBody>
                  <a:tcPr marL="91454" marR="91454" marT="45682" marB="4568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fr-FR" sz="2000" b="1" i="0" u="none" strike="noStrike" cap="none" normalizeH="0" baseline="0" dirty="0" smtClean="0">
                          <a:ln>
                            <a:noFill/>
                          </a:ln>
                          <a:solidFill>
                            <a:schemeClr val="tx1"/>
                          </a:solidFill>
                          <a:effectLst/>
                          <a:latin typeface="Century Gothic" panose="020B0502020202020204" pitchFamily="34" charset="0"/>
                        </a:rPr>
                        <a:t>+ 3 639</a:t>
                      </a:r>
                    </a:p>
                  </a:txBody>
                  <a:tcPr marL="91454" marR="91454" marT="45682" marB="4568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00813">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fr-FR" sz="2000" b="1" i="0" u="none" strike="noStrike" cap="none" normalizeH="0" baseline="0" dirty="0" smtClean="0">
                          <a:ln>
                            <a:noFill/>
                          </a:ln>
                          <a:solidFill>
                            <a:schemeClr val="tx1"/>
                          </a:solidFill>
                          <a:effectLst/>
                          <a:latin typeface="Century Gothic" panose="020B0502020202020204" pitchFamily="34" charset="0"/>
                        </a:rPr>
                        <a:t>FORMATION CONTINUE</a:t>
                      </a:r>
                    </a:p>
                  </a:txBody>
                  <a:tcPr marL="91454" marR="91454" marT="45682" marB="4568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fr-FR" sz="2000" b="1" i="0" u="none" strike="noStrike" cap="none" normalizeH="0" baseline="0" dirty="0" smtClean="0">
                          <a:ln>
                            <a:noFill/>
                          </a:ln>
                          <a:solidFill>
                            <a:schemeClr val="tx1"/>
                          </a:solidFill>
                          <a:effectLst/>
                          <a:latin typeface="Century Gothic" panose="020B0502020202020204" pitchFamily="34" charset="0"/>
                        </a:rPr>
                        <a:t>+ 68 828</a:t>
                      </a:r>
                    </a:p>
                  </a:txBody>
                  <a:tcPr marL="91454" marR="91454" marT="45682" marB="4568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fr-FR" sz="2000" b="1" i="0" u="none" strike="noStrike" cap="none" normalizeH="0" baseline="0" dirty="0" smtClean="0">
                          <a:ln>
                            <a:noFill/>
                          </a:ln>
                          <a:solidFill>
                            <a:schemeClr val="tx1"/>
                          </a:solidFill>
                          <a:effectLst/>
                          <a:latin typeface="Century Gothic" panose="020B0502020202020204" pitchFamily="34" charset="0"/>
                        </a:rPr>
                        <a:t>+ 85 241</a:t>
                      </a:r>
                    </a:p>
                  </a:txBody>
                  <a:tcPr marL="91454" marR="91454" marT="45682" marB="4568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fr-FR" sz="2000" b="1" i="0" u="none" strike="noStrike" cap="none" normalizeH="0" baseline="0" dirty="0" smtClean="0">
                          <a:ln>
                            <a:noFill/>
                          </a:ln>
                          <a:solidFill>
                            <a:schemeClr val="tx1"/>
                          </a:solidFill>
                          <a:effectLst/>
                          <a:latin typeface="Century Gothic" panose="020B0502020202020204" pitchFamily="34" charset="0"/>
                        </a:rPr>
                        <a:t>+ 98 057</a:t>
                      </a:r>
                    </a:p>
                  </a:txBody>
                  <a:tcPr marL="91454" marR="91454" marT="45682" marB="4568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fr-FR" sz="2000" b="1" i="0" u="none" strike="noStrike" cap="none" normalizeH="0" baseline="0" dirty="0" smtClean="0">
                          <a:ln>
                            <a:noFill/>
                          </a:ln>
                          <a:solidFill>
                            <a:schemeClr val="tx1"/>
                          </a:solidFill>
                          <a:effectLst/>
                          <a:latin typeface="Century Gothic" panose="020B0502020202020204" pitchFamily="34" charset="0"/>
                        </a:rPr>
                        <a:t>+ 79 685</a:t>
                      </a:r>
                    </a:p>
                  </a:txBody>
                  <a:tcPr marL="91454" marR="91454" marT="45682" marB="4568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3" name="Rectangle 2"/>
          <p:cNvSpPr/>
          <p:nvPr/>
        </p:nvSpPr>
        <p:spPr>
          <a:xfrm>
            <a:off x="1115616" y="1095005"/>
            <a:ext cx="4880310" cy="506164"/>
          </a:xfrm>
          <a:prstGeom prst="rect">
            <a:avLst/>
          </a:prstGeom>
        </p:spPr>
        <p:txBody>
          <a:bodyPr wrap="none">
            <a:spAutoFit/>
          </a:bodyPr>
          <a:lstStyle/>
          <a:p>
            <a:pPr>
              <a:lnSpc>
                <a:spcPct val="150000"/>
              </a:lnSpc>
              <a:defRPr/>
            </a:pPr>
            <a:r>
              <a:rPr lang="fr-FR" sz="2000" dirty="0" smtClean="0">
                <a:latin typeface="Arial Black"/>
                <a:cs typeface="Arial Black"/>
              </a:rPr>
              <a:t>Comparatif éléments financiers : </a:t>
            </a:r>
            <a:endParaRPr lang="fr-FR" sz="2000" dirty="0">
              <a:latin typeface="Arial Black"/>
              <a:cs typeface="Arial Black"/>
            </a:endParaRPr>
          </a:p>
        </p:txBody>
      </p:sp>
      <p:sp>
        <p:nvSpPr>
          <p:cNvPr id="10" name="Rectangle 9"/>
          <p:cNvSpPr/>
          <p:nvPr/>
        </p:nvSpPr>
        <p:spPr>
          <a:xfrm>
            <a:off x="870320" y="1357373"/>
            <a:ext cx="173038" cy="173037"/>
          </a:xfrm>
          <a:prstGeom prst="rect">
            <a:avLst/>
          </a:prstGeom>
          <a:solidFill>
            <a:srgbClr val="81171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p>
        </p:txBody>
      </p:sp>
      <p:sp>
        <p:nvSpPr>
          <p:cNvPr id="4" name="Rectangle 3"/>
          <p:cNvSpPr/>
          <p:nvPr/>
        </p:nvSpPr>
        <p:spPr>
          <a:xfrm>
            <a:off x="925957" y="4581128"/>
            <a:ext cx="7621730" cy="1292561"/>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just"/>
            <a:r>
              <a:rPr lang="fr-FR" sz="1000" dirty="0" smtClean="0"/>
              <a:t> </a:t>
            </a:r>
            <a:r>
              <a:rPr lang="fr-FR" sz="2000" dirty="0" smtClean="0">
                <a:solidFill>
                  <a:schemeClr val="tx1"/>
                </a:solidFill>
              </a:rPr>
              <a:t>A noter : La perte 2019 se justifie par un manque de subvention régionale de 995 000 euros et une saturation des réserves (en effet, toutes les réserves, et notamment celles de taxe d’apprentissage avaient été utilisées pour comblées la perte 2018 de 852 k€).</a:t>
            </a:r>
            <a:endParaRPr lang="fr-FR" sz="2000" dirty="0"/>
          </a:p>
        </p:txBody>
      </p:sp>
    </p:spTree>
    <p:extLst>
      <p:ext uri="{BB962C8B-B14F-4D97-AF65-F5344CB8AC3E}">
        <p14:creationId xmlns:p14="http://schemas.microsoft.com/office/powerpoint/2010/main" val="4101718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strVal val="#ppt_w*0.70"/>
                                          </p:val>
                                        </p:tav>
                                        <p:tav tm="100000">
                                          <p:val>
                                            <p:strVal val="#ppt_w"/>
                                          </p:val>
                                        </p:tav>
                                      </p:tavLst>
                                    </p:anim>
                                    <p:anim calcmode="lin" valueType="num">
                                      <p:cBhvr>
                                        <p:cTn id="8" dur="500" fill="hold"/>
                                        <p:tgtEl>
                                          <p:spTgt spid="7"/>
                                        </p:tgtEl>
                                        <p:attrNameLst>
                                          <p:attrName>ppt_h</p:attrName>
                                        </p:attrNameLst>
                                      </p:cBhvr>
                                      <p:tavLst>
                                        <p:tav tm="0">
                                          <p:val>
                                            <p:strVal val="#ppt_h"/>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67544" y="194414"/>
            <a:ext cx="8400957" cy="1077218"/>
          </a:xfrm>
          <a:prstGeom prst="rect">
            <a:avLst/>
          </a:prstGeom>
          <a:noFill/>
        </p:spPr>
        <p:txBody>
          <a:bodyPr wrap="square" rtlCol="0">
            <a:spAutoFit/>
          </a:bodyPr>
          <a:lstStyle/>
          <a:p>
            <a:pPr algn="r"/>
            <a:r>
              <a:rPr lang="fr-FR" sz="3200" b="1" dirty="0">
                <a:solidFill>
                  <a:srgbClr val="91131E"/>
                </a:solidFill>
                <a:latin typeface="Arial" panose="020B0604020202020204" pitchFamily="34" charset="0"/>
                <a:cs typeface="Arial" panose="020B0604020202020204" pitchFamily="34" charset="0"/>
              </a:rPr>
              <a:t>2</a:t>
            </a:r>
            <a:r>
              <a:rPr lang="fr-FR" sz="3200" b="1" dirty="0" smtClean="0">
                <a:solidFill>
                  <a:srgbClr val="91131E"/>
                </a:solidFill>
                <a:latin typeface="Arial" panose="020B0604020202020204" pitchFamily="34" charset="0"/>
                <a:cs typeface="Arial" panose="020B0604020202020204" pitchFamily="34" charset="0"/>
              </a:rPr>
              <a:t>- Crise sanitaire et continuité des activités de formation</a:t>
            </a:r>
            <a:endParaRPr lang="fr-FR" sz="3200" b="1" dirty="0">
              <a:solidFill>
                <a:srgbClr val="91131E"/>
              </a:solidFill>
              <a:latin typeface="Arial" panose="020B0604020202020204" pitchFamily="34" charset="0"/>
              <a:cs typeface="Arial" panose="020B0604020202020204" pitchFamily="34" charset="0"/>
            </a:endParaRPr>
          </a:p>
        </p:txBody>
      </p:sp>
      <p:sp>
        <p:nvSpPr>
          <p:cNvPr id="3" name="Rectangle 2"/>
          <p:cNvSpPr/>
          <p:nvPr/>
        </p:nvSpPr>
        <p:spPr>
          <a:xfrm>
            <a:off x="838200" y="1916832"/>
            <a:ext cx="173038" cy="173037"/>
          </a:xfrm>
          <a:prstGeom prst="rect">
            <a:avLst/>
          </a:prstGeom>
          <a:solidFill>
            <a:srgbClr val="81171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1" name="Rectangle 10"/>
          <p:cNvSpPr/>
          <p:nvPr/>
        </p:nvSpPr>
        <p:spPr>
          <a:xfrm>
            <a:off x="8940800" y="327079"/>
            <a:ext cx="203200" cy="381000"/>
          </a:xfrm>
          <a:prstGeom prst="rect">
            <a:avLst/>
          </a:prstGeom>
          <a:solidFill>
            <a:schemeClr val="tx1">
              <a:lumMod val="50000"/>
              <a:lumOff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Rectangle 8"/>
          <p:cNvSpPr/>
          <p:nvPr/>
        </p:nvSpPr>
        <p:spPr>
          <a:xfrm>
            <a:off x="850794" y="3443510"/>
            <a:ext cx="173038" cy="173037"/>
          </a:xfrm>
          <a:prstGeom prst="rect">
            <a:avLst/>
          </a:prstGeom>
          <a:solidFill>
            <a:srgbClr val="81171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p>
        </p:txBody>
      </p:sp>
      <p:sp>
        <p:nvSpPr>
          <p:cNvPr id="7" name="ZoneTexte 6"/>
          <p:cNvSpPr txBox="1"/>
          <p:nvPr/>
        </p:nvSpPr>
        <p:spPr>
          <a:xfrm>
            <a:off x="1475655" y="1772517"/>
            <a:ext cx="7392845" cy="3416320"/>
          </a:xfrm>
          <a:prstGeom prst="rect">
            <a:avLst/>
          </a:prstGeom>
          <a:noFill/>
        </p:spPr>
        <p:txBody>
          <a:bodyPr wrap="square" rtlCol="0">
            <a:spAutoFit/>
          </a:bodyPr>
          <a:lstStyle/>
          <a:p>
            <a:r>
              <a:rPr lang="fr-FR" sz="2400" b="1" dirty="0" smtClean="0">
                <a:latin typeface="Arial" pitchFamily="34" charset="0"/>
                <a:cs typeface="Arial" pitchFamily="34" charset="0"/>
              </a:rPr>
              <a:t>Formation à distance/ continuité pédagogique</a:t>
            </a:r>
          </a:p>
          <a:p>
            <a:r>
              <a:rPr lang="fr-FR" sz="2400" b="1" dirty="0" smtClean="0">
                <a:latin typeface="Arial" pitchFamily="34" charset="0"/>
                <a:cs typeface="Arial" pitchFamily="34" charset="0"/>
              </a:rPr>
              <a:t>Examen</a:t>
            </a:r>
          </a:p>
          <a:p>
            <a:endParaRPr lang="fr-FR" sz="2400" b="1" dirty="0" smtClean="0">
              <a:latin typeface="Arial" pitchFamily="34" charset="0"/>
              <a:cs typeface="Arial" pitchFamily="34" charset="0"/>
            </a:endParaRPr>
          </a:p>
          <a:p>
            <a:endParaRPr lang="fr-FR" sz="2400" b="1" dirty="0">
              <a:latin typeface="Arial" pitchFamily="34" charset="0"/>
              <a:cs typeface="Arial" pitchFamily="34" charset="0"/>
            </a:endParaRPr>
          </a:p>
          <a:p>
            <a:r>
              <a:rPr lang="fr-FR" sz="2400" b="1" dirty="0" smtClean="0">
                <a:latin typeface="Arial" pitchFamily="34" charset="0"/>
                <a:cs typeface="Arial" pitchFamily="34" charset="0"/>
              </a:rPr>
              <a:t>Questionnaire/GRC</a:t>
            </a:r>
          </a:p>
          <a:p>
            <a:endParaRPr lang="fr-FR" sz="2400" b="1" dirty="0">
              <a:latin typeface="Arial" pitchFamily="34" charset="0"/>
              <a:cs typeface="Arial" pitchFamily="34" charset="0"/>
            </a:endParaRPr>
          </a:p>
          <a:p>
            <a:endParaRPr lang="fr-FR" sz="2400" b="1" dirty="0" smtClean="0">
              <a:latin typeface="Arial" pitchFamily="34" charset="0"/>
              <a:cs typeface="Arial" pitchFamily="34" charset="0"/>
            </a:endParaRPr>
          </a:p>
          <a:p>
            <a:endParaRPr lang="fr-FR" sz="2400" b="1" dirty="0">
              <a:latin typeface="Arial" pitchFamily="34" charset="0"/>
              <a:cs typeface="Arial" pitchFamily="34" charset="0"/>
            </a:endParaRPr>
          </a:p>
          <a:p>
            <a:r>
              <a:rPr lang="fr-FR" sz="2400" b="1" dirty="0" smtClean="0">
                <a:latin typeface="Arial" pitchFamily="34" charset="0"/>
                <a:cs typeface="Arial" pitchFamily="34" charset="0"/>
              </a:rPr>
              <a:t>Recrutement 2020/2021</a:t>
            </a:r>
            <a:endParaRPr lang="fr-FR" sz="2400" b="1" dirty="0">
              <a:latin typeface="Arial" pitchFamily="34" charset="0"/>
              <a:cs typeface="Arial" pitchFamily="34" charset="0"/>
            </a:endParaRPr>
          </a:p>
        </p:txBody>
      </p:sp>
      <p:sp>
        <p:nvSpPr>
          <p:cNvPr id="12" name="Rectangle 11"/>
          <p:cNvSpPr/>
          <p:nvPr/>
        </p:nvSpPr>
        <p:spPr>
          <a:xfrm>
            <a:off x="850794" y="4797152"/>
            <a:ext cx="173038" cy="173037"/>
          </a:xfrm>
          <a:prstGeom prst="rect">
            <a:avLst/>
          </a:prstGeom>
          <a:solidFill>
            <a:srgbClr val="81171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p>
        </p:txBody>
      </p:sp>
    </p:spTree>
    <p:extLst>
      <p:ext uri="{BB962C8B-B14F-4D97-AF65-F5344CB8AC3E}">
        <p14:creationId xmlns:p14="http://schemas.microsoft.com/office/powerpoint/2010/main" val="18353863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40800" y="327079"/>
            <a:ext cx="203200" cy="381000"/>
          </a:xfrm>
          <a:prstGeom prst="rect">
            <a:avLst/>
          </a:prstGeom>
          <a:solidFill>
            <a:schemeClr val="tx1">
              <a:lumMod val="50000"/>
              <a:lumOff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fr-FR">
              <a:solidFill>
                <a:prstClr val="white"/>
              </a:solidFill>
            </a:endParaRPr>
          </a:p>
        </p:txBody>
      </p:sp>
      <p:sp>
        <p:nvSpPr>
          <p:cNvPr id="4" name="ZoneTexte 3"/>
          <p:cNvSpPr txBox="1"/>
          <p:nvPr/>
        </p:nvSpPr>
        <p:spPr>
          <a:xfrm>
            <a:off x="3635896" y="194414"/>
            <a:ext cx="5190480" cy="584775"/>
          </a:xfrm>
          <a:prstGeom prst="rect">
            <a:avLst/>
          </a:prstGeom>
          <a:noFill/>
        </p:spPr>
        <p:txBody>
          <a:bodyPr wrap="square" rtlCol="0">
            <a:spAutoFit/>
          </a:bodyPr>
          <a:lstStyle/>
          <a:p>
            <a:pPr algn="r"/>
            <a:r>
              <a:rPr lang="fr-FR" sz="3200" b="1" dirty="0" smtClean="0">
                <a:solidFill>
                  <a:srgbClr val="91131E"/>
                </a:solidFill>
                <a:latin typeface="Arial" panose="020B0604020202020204" pitchFamily="34" charset="0"/>
                <a:cs typeface="Arial" panose="020B0604020202020204" pitchFamily="34" charset="0"/>
              </a:rPr>
              <a:t>3 - </a:t>
            </a:r>
            <a:r>
              <a:rPr lang="fr-FR" sz="3200" b="1" dirty="0">
                <a:solidFill>
                  <a:srgbClr val="91131E"/>
                </a:solidFill>
                <a:latin typeface="Arial" panose="020B0604020202020204" pitchFamily="34" charset="0"/>
                <a:cs typeface="Arial" panose="020B0604020202020204" pitchFamily="34" charset="0"/>
              </a:rPr>
              <a:t>P</a:t>
            </a:r>
            <a:r>
              <a:rPr lang="fr-FR" sz="3200" b="1" dirty="0" smtClean="0">
                <a:solidFill>
                  <a:srgbClr val="91131E"/>
                </a:solidFill>
                <a:latin typeface="Arial" panose="020B0604020202020204" pitchFamily="34" charset="0"/>
                <a:cs typeface="Arial" panose="020B0604020202020204" pitchFamily="34" charset="0"/>
              </a:rPr>
              <a:t>erspectives 2020</a:t>
            </a:r>
            <a:endParaRPr lang="fr-FR" sz="3200" b="1" dirty="0">
              <a:solidFill>
                <a:srgbClr val="91131E"/>
              </a:solidFill>
              <a:latin typeface="Arial" panose="020B0604020202020204" pitchFamily="34" charset="0"/>
              <a:cs typeface="Arial" panose="020B0604020202020204" pitchFamily="34" charset="0"/>
            </a:endParaRPr>
          </a:p>
        </p:txBody>
      </p:sp>
      <p:sp>
        <p:nvSpPr>
          <p:cNvPr id="6" name="Rectangle 5"/>
          <p:cNvSpPr/>
          <p:nvPr/>
        </p:nvSpPr>
        <p:spPr>
          <a:xfrm>
            <a:off x="838200" y="1627405"/>
            <a:ext cx="173038" cy="173037"/>
          </a:xfrm>
          <a:prstGeom prst="rect">
            <a:avLst/>
          </a:prstGeom>
          <a:solidFill>
            <a:srgbClr val="81171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p>
        </p:txBody>
      </p:sp>
      <p:sp>
        <p:nvSpPr>
          <p:cNvPr id="8" name="Rectangle 7"/>
          <p:cNvSpPr/>
          <p:nvPr/>
        </p:nvSpPr>
        <p:spPr>
          <a:xfrm>
            <a:off x="850794" y="3212976"/>
            <a:ext cx="173038" cy="173037"/>
          </a:xfrm>
          <a:prstGeom prst="rect">
            <a:avLst/>
          </a:prstGeom>
          <a:solidFill>
            <a:srgbClr val="81171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p>
        </p:txBody>
      </p:sp>
      <p:sp>
        <p:nvSpPr>
          <p:cNvPr id="3" name="ZoneTexte 2"/>
          <p:cNvSpPr txBox="1"/>
          <p:nvPr/>
        </p:nvSpPr>
        <p:spPr>
          <a:xfrm>
            <a:off x="611560" y="1124744"/>
            <a:ext cx="7992888" cy="4616648"/>
          </a:xfrm>
          <a:prstGeom prst="rect">
            <a:avLst/>
          </a:prstGeom>
          <a:noFill/>
        </p:spPr>
        <p:txBody>
          <a:bodyPr wrap="square" rtlCol="0">
            <a:spAutoFit/>
          </a:bodyPr>
          <a:lstStyle/>
          <a:p>
            <a:r>
              <a:rPr lang="fr-FR" dirty="0"/>
              <a:t> </a:t>
            </a:r>
            <a:r>
              <a:rPr lang="fr-FR" dirty="0" smtClean="0"/>
              <a:t>	</a:t>
            </a:r>
          </a:p>
          <a:p>
            <a:r>
              <a:rPr lang="fr-FR" sz="2400" b="1" dirty="0">
                <a:latin typeface="Arial" pitchFamily="34" charset="0"/>
                <a:cs typeface="Arial" pitchFamily="34" charset="0"/>
              </a:rPr>
              <a:t>	</a:t>
            </a:r>
            <a:r>
              <a:rPr lang="fr-FR" sz="2400" b="1" dirty="0" smtClean="0">
                <a:latin typeface="Arial" pitchFamily="34" charset="0"/>
                <a:cs typeface="Arial" pitchFamily="34" charset="0"/>
              </a:rPr>
              <a:t>certification </a:t>
            </a:r>
            <a:r>
              <a:rPr lang="fr-FR" sz="2400" b="1" dirty="0" err="1" smtClean="0">
                <a:latin typeface="Arial" pitchFamily="34" charset="0"/>
                <a:cs typeface="Arial" pitchFamily="34" charset="0"/>
              </a:rPr>
              <a:t>Qualiopi</a:t>
            </a:r>
            <a:endParaRPr lang="fr-FR" sz="2400" b="1" dirty="0" smtClean="0">
              <a:latin typeface="Arial" pitchFamily="34" charset="0"/>
              <a:cs typeface="Arial" pitchFamily="34" charset="0"/>
            </a:endParaRPr>
          </a:p>
          <a:p>
            <a:endParaRPr lang="fr-FR" sz="800" b="1" dirty="0" smtClean="0">
              <a:latin typeface="Arial" pitchFamily="34" charset="0"/>
              <a:cs typeface="Arial" pitchFamily="34" charset="0"/>
            </a:endParaRPr>
          </a:p>
          <a:p>
            <a:endParaRPr lang="fr-FR" sz="800" b="1" dirty="0">
              <a:latin typeface="Arial" pitchFamily="34" charset="0"/>
              <a:cs typeface="Arial" pitchFamily="34" charset="0"/>
            </a:endParaRPr>
          </a:p>
          <a:p>
            <a:endParaRPr lang="fr-FR" sz="800" b="1" dirty="0">
              <a:latin typeface="Arial" pitchFamily="34" charset="0"/>
              <a:cs typeface="Arial" pitchFamily="34" charset="0"/>
            </a:endParaRPr>
          </a:p>
          <a:p>
            <a:r>
              <a:rPr lang="fr-FR" sz="2400" b="1" dirty="0" smtClean="0">
                <a:latin typeface="Arial" pitchFamily="34" charset="0"/>
                <a:cs typeface="Arial" pitchFamily="34" charset="0"/>
              </a:rPr>
              <a:t>	Nouveautés formations</a:t>
            </a:r>
            <a:endParaRPr lang="fr-FR" sz="2400" b="1" dirty="0">
              <a:latin typeface="Arial" pitchFamily="34" charset="0"/>
              <a:cs typeface="Arial" pitchFamily="34" charset="0"/>
            </a:endParaRPr>
          </a:p>
          <a:p>
            <a:r>
              <a:rPr lang="fr-FR" dirty="0">
                <a:latin typeface="Arial" pitchFamily="34" charset="0"/>
                <a:cs typeface="Arial" pitchFamily="34" charset="0"/>
              </a:rPr>
              <a:t>	</a:t>
            </a:r>
            <a:r>
              <a:rPr lang="fr-FR" dirty="0" smtClean="0">
                <a:latin typeface="Arial" pitchFamily="34" charset="0"/>
                <a:cs typeface="Arial" pitchFamily="34" charset="0"/>
              </a:rPr>
              <a:t>	</a:t>
            </a:r>
          </a:p>
          <a:p>
            <a:endParaRPr lang="fr-FR" dirty="0"/>
          </a:p>
          <a:p>
            <a:r>
              <a:rPr lang="fr-FR" dirty="0"/>
              <a:t>	</a:t>
            </a:r>
            <a:r>
              <a:rPr lang="fr-FR" sz="2400" b="1" dirty="0" smtClean="0">
                <a:latin typeface="Arial" pitchFamily="34" charset="0"/>
                <a:cs typeface="Arial" pitchFamily="34" charset="0"/>
              </a:rPr>
              <a:t>Innovations pédagogiques</a:t>
            </a:r>
          </a:p>
          <a:p>
            <a:r>
              <a:rPr lang="fr-FR" sz="2400" b="1" dirty="0">
                <a:latin typeface="Arial" pitchFamily="34" charset="0"/>
                <a:cs typeface="Arial" pitchFamily="34" charset="0"/>
              </a:rPr>
              <a:t>	</a:t>
            </a:r>
            <a:r>
              <a:rPr lang="fr-FR" sz="2400" b="1" dirty="0" smtClean="0">
                <a:latin typeface="Arial" pitchFamily="34" charset="0"/>
                <a:cs typeface="Arial" pitchFamily="34" charset="0"/>
              </a:rPr>
              <a:t>	</a:t>
            </a:r>
            <a:endParaRPr lang="fr-FR" b="1" dirty="0">
              <a:latin typeface="Arial" pitchFamily="34" charset="0"/>
              <a:cs typeface="Arial" pitchFamily="34" charset="0"/>
            </a:endParaRPr>
          </a:p>
          <a:p>
            <a:r>
              <a:rPr lang="fr-FR" b="1" dirty="0" smtClean="0">
                <a:latin typeface="Arial" pitchFamily="34" charset="0"/>
                <a:cs typeface="Arial" pitchFamily="34" charset="0"/>
              </a:rPr>
              <a:t>	</a:t>
            </a:r>
            <a:r>
              <a:rPr lang="fr-FR" sz="2400" b="1" dirty="0" smtClean="0">
                <a:latin typeface="Arial" pitchFamily="34" charset="0"/>
                <a:cs typeface="Arial" pitchFamily="34" charset="0"/>
              </a:rPr>
              <a:t>Investissements</a:t>
            </a:r>
            <a:endParaRPr lang="fr-FR" sz="800" b="1" dirty="0" smtClean="0">
              <a:latin typeface="Arial" pitchFamily="34" charset="0"/>
              <a:cs typeface="Arial" pitchFamily="34" charset="0"/>
            </a:endParaRPr>
          </a:p>
          <a:p>
            <a:endParaRPr lang="fr-FR" b="1" dirty="0">
              <a:latin typeface="Arial" pitchFamily="34" charset="0"/>
              <a:cs typeface="Arial" pitchFamily="34" charset="0"/>
            </a:endParaRPr>
          </a:p>
          <a:p>
            <a:r>
              <a:rPr lang="fr-FR" b="1" dirty="0" smtClean="0">
                <a:latin typeface="Arial" pitchFamily="34" charset="0"/>
                <a:cs typeface="Arial" pitchFamily="34" charset="0"/>
              </a:rPr>
              <a:t>	</a:t>
            </a:r>
            <a:r>
              <a:rPr lang="fr-FR" sz="2400" b="1" dirty="0" smtClean="0">
                <a:latin typeface="Arial" pitchFamily="34" charset="0"/>
                <a:cs typeface="Arial" pitchFamily="34" charset="0"/>
              </a:rPr>
              <a:t>Réorganisation missions équipe de direction</a:t>
            </a:r>
          </a:p>
          <a:p>
            <a:endParaRPr lang="fr-FR" b="1" dirty="0">
              <a:latin typeface="Arial" pitchFamily="34" charset="0"/>
              <a:cs typeface="Arial" pitchFamily="34" charset="0"/>
            </a:endParaRPr>
          </a:p>
          <a:p>
            <a:endParaRPr lang="fr-FR" b="1" dirty="0" smtClean="0">
              <a:latin typeface="Arial" pitchFamily="34" charset="0"/>
              <a:cs typeface="Arial" pitchFamily="34" charset="0"/>
            </a:endParaRPr>
          </a:p>
          <a:p>
            <a:endParaRPr lang="fr-FR" b="1" dirty="0">
              <a:latin typeface="Arial" pitchFamily="34" charset="0"/>
              <a:cs typeface="Arial" pitchFamily="34" charset="0"/>
            </a:endParaRPr>
          </a:p>
        </p:txBody>
      </p:sp>
      <p:sp>
        <p:nvSpPr>
          <p:cNvPr id="11" name="Rectangle 10"/>
          <p:cNvSpPr/>
          <p:nvPr/>
        </p:nvSpPr>
        <p:spPr>
          <a:xfrm>
            <a:off x="859338" y="4653136"/>
            <a:ext cx="173038" cy="173037"/>
          </a:xfrm>
          <a:prstGeom prst="rect">
            <a:avLst/>
          </a:prstGeom>
          <a:solidFill>
            <a:srgbClr val="81171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p>
        </p:txBody>
      </p:sp>
      <p:sp>
        <p:nvSpPr>
          <p:cNvPr id="9" name="Rectangle 8"/>
          <p:cNvSpPr/>
          <p:nvPr/>
        </p:nvSpPr>
        <p:spPr>
          <a:xfrm>
            <a:off x="835121" y="2276872"/>
            <a:ext cx="173038" cy="173037"/>
          </a:xfrm>
          <a:prstGeom prst="rect">
            <a:avLst/>
          </a:prstGeom>
          <a:solidFill>
            <a:srgbClr val="81171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0" name="Rectangle 9"/>
          <p:cNvSpPr/>
          <p:nvPr/>
        </p:nvSpPr>
        <p:spPr>
          <a:xfrm>
            <a:off x="842028" y="3921909"/>
            <a:ext cx="173038" cy="173037"/>
          </a:xfrm>
          <a:prstGeom prst="rect">
            <a:avLst/>
          </a:prstGeom>
          <a:solidFill>
            <a:srgbClr val="81171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p>
        </p:txBody>
      </p:sp>
    </p:spTree>
    <p:extLst>
      <p:ext uri="{BB962C8B-B14F-4D97-AF65-F5344CB8AC3E}">
        <p14:creationId xmlns:p14="http://schemas.microsoft.com/office/powerpoint/2010/main" val="23540638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19425" y="3228407"/>
            <a:ext cx="5651500" cy="707886"/>
          </a:xfrm>
          <a:prstGeom prst="rect">
            <a:avLst/>
          </a:prstGeom>
        </p:spPr>
        <p:txBody>
          <a:bodyPr wrap="square">
            <a:spAutoFit/>
          </a:bodyPr>
          <a:lstStyle/>
          <a:p>
            <a:pPr algn="r" defTabSz="457200">
              <a:spcBef>
                <a:spcPct val="20000"/>
              </a:spcBef>
            </a:pPr>
            <a:r>
              <a:rPr lang="fr-FR" sz="4000" dirty="0" smtClean="0">
                <a:solidFill>
                  <a:prstClr val="black"/>
                </a:solidFill>
                <a:latin typeface="Arial" panose="020B0604020202020204" pitchFamily="34" charset="0"/>
                <a:cs typeface="Arial" panose="020B0604020202020204" pitchFamily="34" charset="0"/>
              </a:rPr>
              <a:t>Merci de votre attention</a:t>
            </a:r>
            <a:endParaRPr lang="fr-FR" sz="4000" dirty="0">
              <a:solidFill>
                <a:prstClr val="black"/>
              </a:solidFill>
              <a:latin typeface="Arial" panose="020B0604020202020204" pitchFamily="34" charset="0"/>
              <a:cs typeface="Arial" panose="020B0604020202020204" pitchFamily="34" charset="0"/>
            </a:endParaRPr>
          </a:p>
        </p:txBody>
      </p:sp>
      <p:sp>
        <p:nvSpPr>
          <p:cNvPr id="4" name="Rectangle 3"/>
          <p:cNvSpPr/>
          <p:nvPr/>
        </p:nvSpPr>
        <p:spPr>
          <a:xfrm rot="5400000">
            <a:off x="8529221" y="3474399"/>
            <a:ext cx="721557" cy="215901"/>
          </a:xfrm>
          <a:prstGeom prst="rect">
            <a:avLst/>
          </a:prstGeom>
          <a:solidFill>
            <a:srgbClr val="91131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fr-FR" dirty="0" smtClean="0">
                <a:solidFill>
                  <a:prstClr val="white"/>
                </a:solidFill>
              </a:rPr>
              <a:t> </a:t>
            </a:r>
            <a:endParaRPr lang="fr-FR" dirty="0">
              <a:solidFill>
                <a:prstClr val="white"/>
              </a:solidFill>
            </a:endParaRPr>
          </a:p>
        </p:txBody>
      </p:sp>
    </p:spTree>
    <p:extLst>
      <p:ext uri="{BB962C8B-B14F-4D97-AF65-F5344CB8AC3E}">
        <p14:creationId xmlns:p14="http://schemas.microsoft.com/office/powerpoint/2010/main" val="4869889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50301" y="194414"/>
            <a:ext cx="5918200" cy="584775"/>
          </a:xfrm>
          <a:prstGeom prst="rect">
            <a:avLst/>
          </a:prstGeom>
          <a:noFill/>
        </p:spPr>
        <p:txBody>
          <a:bodyPr wrap="square" rtlCol="0">
            <a:spAutoFit/>
          </a:bodyPr>
          <a:lstStyle/>
          <a:p>
            <a:pPr algn="r"/>
            <a:r>
              <a:rPr lang="fr-FR" sz="3200" b="1" dirty="0" smtClean="0">
                <a:solidFill>
                  <a:srgbClr val="91131E"/>
                </a:solidFill>
                <a:latin typeface="Arial" panose="020B0604020202020204" pitchFamily="34" charset="0"/>
                <a:cs typeface="Arial" panose="020B0604020202020204" pitchFamily="34" charset="0"/>
              </a:rPr>
              <a:t>Sommaire</a:t>
            </a:r>
          </a:p>
        </p:txBody>
      </p:sp>
      <p:sp>
        <p:nvSpPr>
          <p:cNvPr id="3" name="Rectangle 2"/>
          <p:cNvSpPr/>
          <p:nvPr/>
        </p:nvSpPr>
        <p:spPr>
          <a:xfrm>
            <a:off x="8940800" y="327079"/>
            <a:ext cx="203200" cy="381000"/>
          </a:xfrm>
          <a:prstGeom prst="rect">
            <a:avLst/>
          </a:prstGeom>
          <a:solidFill>
            <a:schemeClr val="tx1">
              <a:lumMod val="50000"/>
              <a:lumOff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 name="Espace réservé du contenu 2"/>
          <p:cNvSpPr txBox="1">
            <a:spLocks/>
          </p:cNvSpPr>
          <p:nvPr/>
        </p:nvSpPr>
        <p:spPr>
          <a:xfrm>
            <a:off x="522514" y="1579113"/>
            <a:ext cx="8345987" cy="197167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fr-FR" sz="2800" dirty="0" smtClean="0">
                <a:latin typeface="Arial Black" pitchFamily="34" charset="0"/>
                <a:ea typeface="Arial Black" pitchFamily="34" charset="0"/>
                <a:cs typeface="Arial Black" pitchFamily="34" charset="0"/>
              </a:rPr>
              <a:t>1- Bilan 2019 et perspectives d’activité</a:t>
            </a:r>
          </a:p>
          <a:p>
            <a:pPr marL="0" indent="0">
              <a:buFont typeface="Arial"/>
              <a:buNone/>
            </a:pPr>
            <a:endParaRPr lang="fr-FR" sz="2800" dirty="0">
              <a:latin typeface="Arial Black" pitchFamily="34" charset="0"/>
              <a:ea typeface="Arial Black" pitchFamily="34" charset="0"/>
              <a:cs typeface="Arial Black" pitchFamily="34" charset="0"/>
            </a:endParaRPr>
          </a:p>
          <a:p>
            <a:pPr marL="0" indent="0">
              <a:buFont typeface="Arial"/>
              <a:buNone/>
            </a:pPr>
            <a:r>
              <a:rPr lang="fr-FR" sz="2800" dirty="0" smtClean="0">
                <a:latin typeface="Arial Black" pitchFamily="34" charset="0"/>
                <a:ea typeface="Arial Black" pitchFamily="34" charset="0"/>
                <a:cs typeface="Arial Black" pitchFamily="34" charset="0"/>
              </a:rPr>
              <a:t>2- Crise sanitaire et adaptation des activités 2020</a:t>
            </a:r>
          </a:p>
          <a:p>
            <a:pPr marL="0" indent="0">
              <a:buFont typeface="Arial"/>
              <a:buNone/>
            </a:pPr>
            <a:endParaRPr lang="fr-FR" sz="2800" dirty="0">
              <a:latin typeface="Arial Black" pitchFamily="34" charset="0"/>
              <a:ea typeface="Arial Black" pitchFamily="34" charset="0"/>
              <a:cs typeface="Arial Black" pitchFamily="34" charset="0"/>
            </a:endParaRPr>
          </a:p>
          <a:p>
            <a:pPr marL="0" indent="0">
              <a:buFont typeface="Arial"/>
              <a:buNone/>
            </a:pPr>
            <a:r>
              <a:rPr lang="fr-FR" sz="2800" dirty="0" smtClean="0">
                <a:latin typeface="Arial Black" pitchFamily="34" charset="0"/>
                <a:ea typeface="Arial Black" pitchFamily="34" charset="0"/>
                <a:cs typeface="Arial Black" pitchFamily="34" charset="0"/>
              </a:rPr>
              <a:t>3- Perspectives 2020</a:t>
            </a:r>
            <a:endParaRPr lang="fr-FR" sz="2400" dirty="0" smtClean="0">
              <a:latin typeface="Arial Black" pitchFamily="34" charset="0"/>
              <a:ea typeface="Arial Black" pitchFamily="34" charset="0"/>
              <a:cs typeface="Arial Black" pitchFamily="34" charset="0"/>
            </a:endParaRPr>
          </a:p>
        </p:txBody>
      </p:sp>
    </p:spTree>
    <p:extLst>
      <p:ext uri="{BB962C8B-B14F-4D97-AF65-F5344CB8AC3E}">
        <p14:creationId xmlns:p14="http://schemas.microsoft.com/office/powerpoint/2010/main" val="37819111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924720" y="194414"/>
            <a:ext cx="7943782" cy="1077218"/>
          </a:xfrm>
          <a:prstGeom prst="rect">
            <a:avLst/>
          </a:prstGeom>
          <a:noFill/>
        </p:spPr>
        <p:txBody>
          <a:bodyPr wrap="square" rtlCol="0">
            <a:spAutoFit/>
          </a:bodyPr>
          <a:lstStyle/>
          <a:p>
            <a:pPr algn="r"/>
            <a:r>
              <a:rPr lang="fr-FR" sz="3200" b="1" dirty="0" smtClean="0">
                <a:solidFill>
                  <a:srgbClr val="91131E"/>
                </a:solidFill>
                <a:latin typeface="Arial" panose="020B0604020202020204" pitchFamily="34" charset="0"/>
                <a:cs typeface="Arial" panose="020B0604020202020204" pitchFamily="34" charset="0"/>
              </a:rPr>
              <a:t>1- Bilan </a:t>
            </a:r>
            <a:r>
              <a:rPr lang="fr-FR" sz="3200" b="1" dirty="0">
                <a:solidFill>
                  <a:srgbClr val="91131E"/>
                </a:solidFill>
                <a:latin typeface="Arial" panose="020B0604020202020204" pitchFamily="34" charset="0"/>
                <a:cs typeface="Arial" panose="020B0604020202020204" pitchFamily="34" charset="0"/>
              </a:rPr>
              <a:t>2019 et perspectives d’activité</a:t>
            </a:r>
          </a:p>
          <a:p>
            <a:pPr algn="r"/>
            <a:endParaRPr lang="fr-FR" sz="3200" b="1" dirty="0" smtClean="0">
              <a:solidFill>
                <a:srgbClr val="91131E"/>
              </a:solidFill>
              <a:latin typeface="Arial" panose="020B0604020202020204" pitchFamily="34" charset="0"/>
              <a:cs typeface="Arial" panose="020B0604020202020204" pitchFamily="34" charset="0"/>
            </a:endParaRPr>
          </a:p>
        </p:txBody>
      </p:sp>
      <p:sp>
        <p:nvSpPr>
          <p:cNvPr id="2" name="Rectangle 1"/>
          <p:cNvSpPr/>
          <p:nvPr/>
        </p:nvSpPr>
        <p:spPr>
          <a:xfrm>
            <a:off x="8940800" y="327079"/>
            <a:ext cx="203200" cy="381000"/>
          </a:xfrm>
          <a:prstGeom prst="rect">
            <a:avLst/>
          </a:prstGeom>
          <a:solidFill>
            <a:schemeClr val="tx1">
              <a:lumMod val="50000"/>
              <a:lumOff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 name="Rectangle 10"/>
          <p:cNvSpPr/>
          <p:nvPr/>
        </p:nvSpPr>
        <p:spPr>
          <a:xfrm>
            <a:off x="510530" y="764704"/>
            <a:ext cx="173038" cy="173037"/>
          </a:xfrm>
          <a:prstGeom prst="rect">
            <a:avLst/>
          </a:prstGeom>
          <a:solidFill>
            <a:srgbClr val="81171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p>
        </p:txBody>
      </p:sp>
      <p:graphicFrame>
        <p:nvGraphicFramePr>
          <p:cNvPr id="7" name="Tableau 6"/>
          <p:cNvGraphicFramePr>
            <a:graphicFrameLocks noGrp="1"/>
          </p:cNvGraphicFramePr>
          <p:nvPr>
            <p:extLst>
              <p:ext uri="{D42A27DB-BD31-4B8C-83A1-F6EECF244321}">
                <p14:modId xmlns:p14="http://schemas.microsoft.com/office/powerpoint/2010/main" val="2700761723"/>
              </p:ext>
            </p:extLst>
          </p:nvPr>
        </p:nvGraphicFramePr>
        <p:xfrm>
          <a:off x="948687" y="722015"/>
          <a:ext cx="7560840" cy="1266825"/>
        </p:xfrm>
        <a:graphic>
          <a:graphicData uri="http://schemas.openxmlformats.org/drawingml/2006/table">
            <a:tbl>
              <a:tblPr>
                <a:tableStyleId>{5C22544A-7EE6-4342-B048-85BDC9FD1C3A}</a:tableStyleId>
              </a:tblPr>
              <a:tblGrid>
                <a:gridCol w="2880320"/>
                <a:gridCol w="576064"/>
                <a:gridCol w="576064"/>
                <a:gridCol w="1872208"/>
                <a:gridCol w="1656184"/>
              </a:tblGrid>
              <a:tr h="0">
                <a:tc>
                  <a:txBody>
                    <a:bodyPr/>
                    <a:lstStyle/>
                    <a:p>
                      <a:pPr algn="ctr" rtl="0" fontAlgn="b"/>
                      <a:r>
                        <a:rPr lang="fr-FR" sz="1600" b="1" i="0" u="none" strike="noStrike" dirty="0" smtClean="0">
                          <a:solidFill>
                            <a:schemeClr val="bg1"/>
                          </a:solidFill>
                          <a:effectLst/>
                          <a:latin typeface="Calibri"/>
                        </a:rPr>
                        <a:t>CAD</a:t>
                      </a:r>
                      <a:endParaRPr lang="fr-FR" sz="1600" b="1" i="0" u="none" strike="noStrike" dirty="0">
                        <a:solidFill>
                          <a:schemeClr val="bg1"/>
                        </a:solidFill>
                        <a:effectLst/>
                        <a:latin typeface="Calibri"/>
                      </a:endParaRPr>
                    </a:p>
                  </a:txBody>
                  <a:tcPr marL="9525" marR="9525" marT="9525" marB="0" anchor="b">
                    <a:solidFill>
                      <a:schemeClr val="accent1"/>
                    </a:solidFill>
                  </a:tcPr>
                </a:tc>
                <a:tc>
                  <a:txBody>
                    <a:bodyPr/>
                    <a:lstStyle/>
                    <a:p>
                      <a:pPr algn="ctr" rtl="0" fontAlgn="b"/>
                      <a:r>
                        <a:rPr lang="fr-FR" sz="1600" b="1" i="0" u="none" strike="noStrike" dirty="0" smtClean="0">
                          <a:solidFill>
                            <a:schemeClr val="bg1"/>
                          </a:solidFill>
                          <a:effectLst/>
                          <a:latin typeface="Calibri"/>
                        </a:rPr>
                        <a:t>2018</a:t>
                      </a:r>
                      <a:endParaRPr lang="fr-FR" sz="1600" b="1" i="0" u="none" strike="noStrike" dirty="0">
                        <a:solidFill>
                          <a:schemeClr val="bg1"/>
                        </a:solidFill>
                        <a:effectLst/>
                        <a:latin typeface="Calibri"/>
                      </a:endParaRPr>
                    </a:p>
                  </a:txBody>
                  <a:tcPr marL="9525" marR="9525" marT="9525" marB="0" anchor="b">
                    <a:solidFill>
                      <a:schemeClr val="accent1"/>
                    </a:solidFill>
                  </a:tcPr>
                </a:tc>
                <a:tc>
                  <a:txBody>
                    <a:bodyPr/>
                    <a:lstStyle/>
                    <a:p>
                      <a:pPr algn="ctr" rtl="0" fontAlgn="b"/>
                      <a:r>
                        <a:rPr lang="fr-FR" sz="1600" b="1" i="0" u="none" strike="noStrike" dirty="0" smtClean="0">
                          <a:solidFill>
                            <a:schemeClr val="bg1"/>
                          </a:solidFill>
                          <a:effectLst/>
                          <a:latin typeface="Calibri"/>
                        </a:rPr>
                        <a:t>2019</a:t>
                      </a:r>
                      <a:endParaRPr lang="fr-FR" sz="1600" b="1" i="0" u="none" strike="noStrike" dirty="0">
                        <a:solidFill>
                          <a:schemeClr val="bg1"/>
                        </a:solidFill>
                        <a:effectLst/>
                        <a:latin typeface="Calibri"/>
                      </a:endParaRPr>
                    </a:p>
                  </a:txBody>
                  <a:tcPr marL="9525" marR="9525" marT="9525" marB="0" anchor="b">
                    <a:solidFill>
                      <a:schemeClr val="accent1"/>
                    </a:solidFill>
                  </a:tcPr>
                </a:tc>
                <a:tc>
                  <a:txBody>
                    <a:bodyPr/>
                    <a:lstStyle/>
                    <a:p>
                      <a:pPr algn="ctr" rtl="0" fontAlgn="b"/>
                      <a:r>
                        <a:rPr lang="fr-FR" sz="1600" b="1" i="0" u="none" strike="noStrike" dirty="0" smtClean="0">
                          <a:solidFill>
                            <a:schemeClr val="bg1"/>
                          </a:solidFill>
                          <a:effectLst/>
                          <a:latin typeface="+mn-lt"/>
                        </a:rPr>
                        <a:t>Début</a:t>
                      </a:r>
                      <a:r>
                        <a:rPr lang="fr-FR" sz="1600" b="1" i="0" u="none" strike="noStrike" baseline="0" dirty="0" smtClean="0">
                          <a:solidFill>
                            <a:schemeClr val="bg1"/>
                          </a:solidFill>
                          <a:effectLst/>
                          <a:latin typeface="+mn-lt"/>
                        </a:rPr>
                        <a:t> juin 2019</a:t>
                      </a:r>
                      <a:endParaRPr lang="fr-FR" sz="1600" b="1" i="0" u="none" strike="noStrike" dirty="0">
                        <a:solidFill>
                          <a:schemeClr val="bg1"/>
                        </a:solidFill>
                        <a:effectLst/>
                        <a:latin typeface="+mn-lt"/>
                      </a:endParaRPr>
                    </a:p>
                  </a:txBody>
                  <a:tcPr marL="9525" marR="9525" marT="9525" marB="0" anchor="b">
                    <a:solidFill>
                      <a:schemeClr val="accent1"/>
                    </a:solidFill>
                  </a:tcPr>
                </a:tc>
                <a:tc>
                  <a:txBody>
                    <a:bodyPr/>
                    <a:lstStyle/>
                    <a:p>
                      <a:pPr algn="ctr" rtl="0" fontAlgn="b"/>
                      <a:r>
                        <a:rPr lang="fr-FR" sz="1600" b="1" i="0" u="none" strike="noStrike" dirty="0" smtClean="0">
                          <a:solidFill>
                            <a:schemeClr val="bg1"/>
                          </a:solidFill>
                          <a:effectLst/>
                          <a:latin typeface="Calibri"/>
                        </a:rPr>
                        <a:t>Début</a:t>
                      </a:r>
                      <a:r>
                        <a:rPr lang="fr-FR" sz="1600" b="1" i="0" u="none" strike="noStrike" baseline="0" dirty="0" smtClean="0">
                          <a:solidFill>
                            <a:schemeClr val="bg1"/>
                          </a:solidFill>
                          <a:effectLst/>
                          <a:latin typeface="Calibri"/>
                        </a:rPr>
                        <a:t> juin </a:t>
                      </a:r>
                      <a:r>
                        <a:rPr lang="fr-FR" sz="1600" b="1" i="0" u="none" strike="noStrike" dirty="0" smtClean="0">
                          <a:solidFill>
                            <a:schemeClr val="bg1"/>
                          </a:solidFill>
                          <a:effectLst/>
                          <a:latin typeface="Calibri"/>
                        </a:rPr>
                        <a:t>2020</a:t>
                      </a:r>
                      <a:endParaRPr lang="fr-FR" sz="1600" b="1" i="0" u="none" strike="noStrike" dirty="0">
                        <a:solidFill>
                          <a:schemeClr val="bg1"/>
                        </a:solidFill>
                        <a:effectLst/>
                        <a:latin typeface="Calibri"/>
                      </a:endParaRPr>
                    </a:p>
                  </a:txBody>
                  <a:tcPr marL="9525" marR="9525" marT="9525" marB="0" anchor="b">
                    <a:solidFill>
                      <a:schemeClr val="accent1"/>
                    </a:solidFill>
                  </a:tcPr>
                </a:tc>
              </a:tr>
              <a:tr h="77356">
                <a:tc>
                  <a:txBody>
                    <a:bodyPr/>
                    <a:lstStyle/>
                    <a:p>
                      <a:pPr algn="ctr" rtl="0" fontAlgn="b"/>
                      <a:r>
                        <a:rPr lang="fr-FR" sz="1600" b="1" i="0" u="none" strike="noStrike" dirty="0" smtClean="0">
                          <a:solidFill>
                            <a:schemeClr val="dk1"/>
                          </a:solidFill>
                          <a:effectLst/>
                          <a:latin typeface="+mn-lt"/>
                        </a:rPr>
                        <a:t>Offres d’apprentissage</a:t>
                      </a:r>
                      <a:endParaRPr lang="fr-FR" sz="1600" b="1" i="0" u="none" strike="noStrike" dirty="0">
                        <a:solidFill>
                          <a:srgbClr val="000000"/>
                        </a:solidFill>
                        <a:effectLst/>
                        <a:latin typeface="Calibri"/>
                      </a:endParaRPr>
                    </a:p>
                  </a:txBody>
                  <a:tcPr marL="9525" marR="9525" marT="9525" marB="0" anchor="b"/>
                </a:tc>
                <a:tc>
                  <a:txBody>
                    <a:bodyPr/>
                    <a:lstStyle/>
                    <a:p>
                      <a:pPr algn="ctr" fontAlgn="b"/>
                      <a:r>
                        <a:rPr lang="fr-FR" sz="1600" b="0" i="0" u="none" strike="noStrike" dirty="0" smtClean="0">
                          <a:solidFill>
                            <a:schemeClr val="tx1"/>
                          </a:solidFill>
                          <a:effectLst/>
                          <a:latin typeface="Calibri"/>
                        </a:rPr>
                        <a:t>836</a:t>
                      </a:r>
                      <a:endParaRPr lang="fr-FR" sz="1600" b="0" i="0" u="none" strike="noStrike" dirty="0">
                        <a:solidFill>
                          <a:schemeClr val="tx1"/>
                        </a:solidFill>
                        <a:effectLst/>
                        <a:latin typeface="Calibri"/>
                      </a:endParaRPr>
                    </a:p>
                  </a:txBody>
                  <a:tcPr marL="9525" marR="9525" marT="9525" marB="0" anchor="b"/>
                </a:tc>
                <a:tc>
                  <a:txBody>
                    <a:bodyPr/>
                    <a:lstStyle/>
                    <a:p>
                      <a:pPr algn="ctr" fontAlgn="b"/>
                      <a:r>
                        <a:rPr lang="fr-FR" sz="1600" b="0" i="0" u="none" strike="noStrike" dirty="0" smtClean="0">
                          <a:solidFill>
                            <a:schemeClr val="tx1"/>
                          </a:solidFill>
                          <a:effectLst/>
                          <a:latin typeface="Calibri"/>
                        </a:rPr>
                        <a:t>623</a:t>
                      </a:r>
                      <a:endParaRPr lang="fr-FR" sz="1600" b="0" i="0" u="none" strike="noStrike" dirty="0">
                        <a:solidFill>
                          <a:schemeClr val="tx1"/>
                        </a:solidFill>
                        <a:effectLst/>
                        <a:latin typeface="Calibri"/>
                      </a:endParaRPr>
                    </a:p>
                  </a:txBody>
                  <a:tcPr marL="9525" marR="9525" marT="9525" marB="0" anchor="b"/>
                </a:tc>
                <a:tc>
                  <a:txBody>
                    <a:bodyPr/>
                    <a:lstStyle/>
                    <a:p>
                      <a:pPr algn="ctr" fontAlgn="b"/>
                      <a:r>
                        <a:rPr lang="fr-FR" sz="1600" b="0" i="0" u="none" strike="noStrike" dirty="0" smtClean="0">
                          <a:solidFill>
                            <a:schemeClr val="tx1"/>
                          </a:solidFill>
                          <a:effectLst/>
                          <a:latin typeface="+mn-lt"/>
                        </a:rPr>
                        <a:t>351</a:t>
                      </a:r>
                      <a:endParaRPr lang="fr-FR" sz="1600" b="0" i="0" u="none" strike="noStrike" baseline="0" dirty="0" smtClean="0">
                        <a:solidFill>
                          <a:schemeClr val="tx1"/>
                        </a:solidFill>
                        <a:effectLst/>
                        <a:latin typeface="+mn-lt"/>
                      </a:endParaRPr>
                    </a:p>
                  </a:txBody>
                  <a:tcPr marL="9525" marR="9525" marT="9525" marB="0" anchor="b"/>
                </a:tc>
                <a:tc>
                  <a:txBody>
                    <a:bodyPr/>
                    <a:lstStyle/>
                    <a:p>
                      <a:pPr algn="ctr" fontAlgn="b"/>
                      <a:r>
                        <a:rPr lang="fr-FR" sz="1600" b="0" i="0" u="none" strike="noStrike" dirty="0" smtClean="0">
                          <a:solidFill>
                            <a:schemeClr val="tx1"/>
                          </a:solidFill>
                          <a:effectLst/>
                          <a:latin typeface="Calibri"/>
                        </a:rPr>
                        <a:t>202</a:t>
                      </a:r>
                      <a:endParaRPr lang="fr-FR" sz="1600" b="0" i="0" u="none" strike="noStrike" dirty="0">
                        <a:solidFill>
                          <a:schemeClr val="tx1"/>
                        </a:solidFill>
                        <a:effectLst/>
                        <a:latin typeface="Calibri"/>
                      </a:endParaRPr>
                    </a:p>
                  </a:txBody>
                  <a:tcPr marL="9525" marR="9525" marT="9525" marB="0" anchor="b"/>
                </a:tc>
              </a:tr>
              <a:tr h="42504">
                <a:tc>
                  <a:txBody>
                    <a:bodyPr/>
                    <a:lstStyle/>
                    <a:p>
                      <a:pPr algn="ctr" rtl="0" fontAlgn="b"/>
                      <a:r>
                        <a:rPr lang="fr-FR" sz="1600" b="1" i="0" u="none" strike="noStrike" dirty="0" smtClean="0">
                          <a:solidFill>
                            <a:srgbClr val="000000"/>
                          </a:solidFill>
                          <a:effectLst/>
                          <a:latin typeface="Calibri"/>
                        </a:rPr>
                        <a:t>Jeunes accompagnés</a:t>
                      </a:r>
                      <a:endParaRPr lang="fr-FR" sz="1600" b="1" i="0" u="none" strike="noStrike" dirty="0">
                        <a:solidFill>
                          <a:srgbClr val="000000"/>
                        </a:solidFill>
                        <a:effectLst/>
                        <a:latin typeface="Calibri"/>
                      </a:endParaRPr>
                    </a:p>
                  </a:txBody>
                  <a:tcPr marL="9525" marR="9525" marT="9525" marB="0" anchor="b"/>
                </a:tc>
                <a:tc>
                  <a:txBody>
                    <a:bodyPr/>
                    <a:lstStyle/>
                    <a:p>
                      <a:pPr algn="ctr" fontAlgn="b"/>
                      <a:r>
                        <a:rPr lang="fr-FR" sz="1600" b="0" i="0" u="none" strike="noStrike" dirty="0" smtClean="0">
                          <a:solidFill>
                            <a:schemeClr val="tx1"/>
                          </a:solidFill>
                          <a:effectLst/>
                          <a:latin typeface="Calibri"/>
                        </a:rPr>
                        <a:t>1337</a:t>
                      </a:r>
                      <a:endParaRPr lang="fr-FR" sz="1600" b="0" i="0" u="none" strike="noStrike" dirty="0">
                        <a:solidFill>
                          <a:schemeClr val="tx1"/>
                        </a:solidFill>
                        <a:effectLst/>
                        <a:latin typeface="Calibri"/>
                      </a:endParaRPr>
                    </a:p>
                  </a:txBody>
                  <a:tcPr marL="9525" marR="9525" marT="9525" marB="0" anchor="b"/>
                </a:tc>
                <a:tc>
                  <a:txBody>
                    <a:bodyPr/>
                    <a:lstStyle/>
                    <a:p>
                      <a:pPr algn="ctr" fontAlgn="b"/>
                      <a:r>
                        <a:rPr lang="fr-FR" sz="1600" b="0" i="0" u="none" strike="noStrike" dirty="0" smtClean="0">
                          <a:solidFill>
                            <a:schemeClr val="tx1"/>
                          </a:solidFill>
                          <a:effectLst/>
                          <a:latin typeface="Calibri"/>
                        </a:rPr>
                        <a:t>1195</a:t>
                      </a:r>
                      <a:endParaRPr lang="fr-FR" sz="1600" b="0" i="0" u="none" strike="noStrike" dirty="0">
                        <a:solidFill>
                          <a:schemeClr val="tx1"/>
                        </a:solidFill>
                        <a:effectLst/>
                        <a:latin typeface="Calibri"/>
                      </a:endParaRPr>
                    </a:p>
                  </a:txBody>
                  <a:tcPr marL="9525" marR="9525" marT="9525" marB="0" anchor="b"/>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fr-FR" sz="1600" b="0" i="0" u="none" strike="noStrike" dirty="0" smtClean="0">
                          <a:solidFill>
                            <a:schemeClr val="tx1"/>
                          </a:solidFill>
                          <a:effectLst/>
                          <a:latin typeface="+mn-lt"/>
                        </a:rPr>
                        <a:t>677</a:t>
                      </a:r>
                    </a:p>
                  </a:txBody>
                  <a:tcPr marL="9525" marR="9525" marT="9525" marB="0" anchor="b"/>
                </a:tc>
                <a:tc>
                  <a:txBody>
                    <a:bodyPr/>
                    <a:lstStyle/>
                    <a:p>
                      <a:pPr algn="ctr" fontAlgn="b"/>
                      <a:r>
                        <a:rPr lang="fr-FR" sz="1600" b="0" i="0" u="none" strike="noStrike" dirty="0" smtClean="0">
                          <a:solidFill>
                            <a:schemeClr val="tx1"/>
                          </a:solidFill>
                          <a:effectLst/>
                          <a:latin typeface="Calibri"/>
                        </a:rPr>
                        <a:t>287</a:t>
                      </a:r>
                      <a:endParaRPr lang="fr-FR" sz="1600" b="0" i="0" u="none" strike="noStrike" dirty="0">
                        <a:solidFill>
                          <a:schemeClr val="tx1"/>
                        </a:solidFill>
                        <a:effectLst/>
                        <a:latin typeface="Calibri"/>
                      </a:endParaRPr>
                    </a:p>
                  </a:txBody>
                  <a:tcPr marL="9525" marR="9525" marT="9525" marB="0" anchor="b"/>
                </a:tc>
              </a:tr>
              <a:tr h="0">
                <a:tc>
                  <a:txBody>
                    <a:bodyPr/>
                    <a:lstStyle/>
                    <a:p>
                      <a:pPr algn="ctr" rtl="0" fontAlgn="b"/>
                      <a:r>
                        <a:rPr lang="fr-FR" sz="1600" b="1" u="none" strike="noStrike" dirty="0" smtClean="0">
                          <a:effectLst/>
                        </a:rPr>
                        <a:t>Jeunes testés</a:t>
                      </a:r>
                      <a:endParaRPr lang="fr-FR" sz="1600" b="1" i="0" u="none" strike="noStrike" dirty="0">
                        <a:solidFill>
                          <a:srgbClr val="000000"/>
                        </a:solidFill>
                        <a:effectLst/>
                        <a:latin typeface="Calibri"/>
                      </a:endParaRPr>
                    </a:p>
                  </a:txBody>
                  <a:tcPr marL="9525" marR="9525" marT="9525" marB="0" anchor="b"/>
                </a:tc>
                <a:tc>
                  <a:txBody>
                    <a:bodyPr/>
                    <a:lstStyle/>
                    <a:p>
                      <a:pPr algn="ctr" fontAlgn="b"/>
                      <a:r>
                        <a:rPr lang="fr-FR" sz="1600" b="0" i="0" u="none" strike="noStrike" dirty="0" smtClean="0">
                          <a:solidFill>
                            <a:schemeClr val="tx1"/>
                          </a:solidFill>
                          <a:effectLst/>
                          <a:latin typeface="Calibri"/>
                        </a:rPr>
                        <a:t>366</a:t>
                      </a:r>
                      <a:endParaRPr lang="fr-FR" sz="1600" b="0" i="0" u="none" strike="noStrike" dirty="0">
                        <a:solidFill>
                          <a:schemeClr val="tx1"/>
                        </a:solidFill>
                        <a:effectLst/>
                        <a:latin typeface="Calibri"/>
                      </a:endParaRPr>
                    </a:p>
                  </a:txBody>
                  <a:tcPr marL="9525" marR="9525" marT="9525" marB="0" anchor="b"/>
                </a:tc>
                <a:tc>
                  <a:txBody>
                    <a:bodyPr/>
                    <a:lstStyle/>
                    <a:p>
                      <a:pPr algn="ctr" fontAlgn="b"/>
                      <a:r>
                        <a:rPr lang="fr-FR" sz="1600" b="0" i="0" u="none" strike="noStrike" dirty="0" smtClean="0">
                          <a:solidFill>
                            <a:schemeClr val="tx1"/>
                          </a:solidFill>
                          <a:effectLst/>
                          <a:latin typeface="Calibri"/>
                        </a:rPr>
                        <a:t>353</a:t>
                      </a:r>
                      <a:endParaRPr lang="fr-FR" sz="1600" b="0" i="0" u="none" strike="noStrike" dirty="0">
                        <a:solidFill>
                          <a:schemeClr val="tx1"/>
                        </a:solidFill>
                        <a:effectLst/>
                        <a:latin typeface="Calibri"/>
                      </a:endParaRPr>
                    </a:p>
                  </a:txBody>
                  <a:tcPr marL="9525" marR="9525" marT="9525" marB="0" anchor="b"/>
                </a:tc>
                <a:tc>
                  <a:txBody>
                    <a:bodyPr/>
                    <a:lstStyle/>
                    <a:p>
                      <a:pPr algn="ctr" fontAlgn="b"/>
                      <a:r>
                        <a:rPr lang="fr-FR" sz="1600" b="0" i="0" u="none" strike="noStrike" dirty="0" smtClean="0">
                          <a:solidFill>
                            <a:schemeClr val="tx1"/>
                          </a:solidFill>
                          <a:effectLst/>
                          <a:latin typeface="+mn-lt"/>
                        </a:rPr>
                        <a:t>165</a:t>
                      </a:r>
                      <a:endParaRPr lang="fr-FR" sz="1600" b="0" i="0" u="none" strike="noStrike" dirty="0">
                        <a:solidFill>
                          <a:schemeClr val="tx1"/>
                        </a:solidFill>
                        <a:effectLst/>
                        <a:latin typeface="+mn-lt"/>
                      </a:endParaRPr>
                    </a:p>
                  </a:txBody>
                  <a:tcPr marL="9525" marR="9525" marT="9525" marB="0" anchor="b"/>
                </a:tc>
                <a:tc>
                  <a:txBody>
                    <a:bodyPr/>
                    <a:lstStyle/>
                    <a:p>
                      <a:pPr algn="ctr" fontAlgn="b"/>
                      <a:r>
                        <a:rPr lang="fr-FR" sz="1600" b="0" i="0" u="none" strike="noStrike" dirty="0" smtClean="0">
                          <a:solidFill>
                            <a:schemeClr val="tx1"/>
                          </a:solidFill>
                          <a:effectLst/>
                          <a:latin typeface="Calibri"/>
                        </a:rPr>
                        <a:t>28</a:t>
                      </a:r>
                      <a:endParaRPr lang="fr-FR" sz="1600" b="0" i="0" u="none" strike="noStrike" dirty="0">
                        <a:solidFill>
                          <a:schemeClr val="tx1"/>
                        </a:solidFill>
                        <a:effectLst/>
                        <a:latin typeface="Calibri"/>
                      </a:endParaRPr>
                    </a:p>
                  </a:txBody>
                  <a:tcPr marL="9525" marR="9525" marT="9525" marB="0" anchor="b"/>
                </a:tc>
              </a:tr>
              <a:tr h="39830">
                <a:tc>
                  <a:txBody>
                    <a:bodyPr/>
                    <a:lstStyle/>
                    <a:p>
                      <a:pPr algn="ctr" rtl="0" fontAlgn="b"/>
                      <a:r>
                        <a:rPr lang="fr-FR" sz="1600" b="1" u="none" strike="noStrike" dirty="0" smtClean="0">
                          <a:effectLst/>
                        </a:rPr>
                        <a:t>Stages de découverte</a:t>
                      </a:r>
                      <a:endParaRPr lang="fr-FR" sz="1600" b="1" i="0" u="none" strike="noStrike" dirty="0">
                        <a:solidFill>
                          <a:srgbClr val="000000"/>
                        </a:solidFill>
                        <a:effectLst/>
                        <a:latin typeface="Calibri"/>
                      </a:endParaRPr>
                    </a:p>
                  </a:txBody>
                  <a:tcPr marL="9525" marR="9525" marT="9525" marB="0" anchor="b"/>
                </a:tc>
                <a:tc>
                  <a:txBody>
                    <a:bodyPr/>
                    <a:lstStyle/>
                    <a:p>
                      <a:pPr algn="ctr" fontAlgn="b"/>
                      <a:r>
                        <a:rPr lang="fr-FR" sz="1600" b="0" i="0" u="none" strike="noStrike" dirty="0" smtClean="0">
                          <a:solidFill>
                            <a:schemeClr val="tx1"/>
                          </a:solidFill>
                          <a:effectLst/>
                          <a:latin typeface="Calibri"/>
                        </a:rPr>
                        <a:t>173</a:t>
                      </a:r>
                      <a:endParaRPr lang="fr-FR" sz="1600" b="0" i="0" u="none" strike="noStrike" dirty="0">
                        <a:solidFill>
                          <a:schemeClr val="tx1"/>
                        </a:solidFill>
                        <a:effectLst/>
                        <a:latin typeface="Calibri"/>
                      </a:endParaRPr>
                    </a:p>
                  </a:txBody>
                  <a:tcPr marL="9525" marR="9525" marT="9525" marB="0" anchor="b"/>
                </a:tc>
                <a:tc>
                  <a:txBody>
                    <a:bodyPr/>
                    <a:lstStyle/>
                    <a:p>
                      <a:pPr algn="ctr" fontAlgn="b"/>
                      <a:r>
                        <a:rPr lang="fr-FR" sz="1600" b="0" i="0" u="none" strike="noStrike" dirty="0" smtClean="0">
                          <a:solidFill>
                            <a:schemeClr val="tx1"/>
                          </a:solidFill>
                          <a:effectLst/>
                          <a:latin typeface="Calibri"/>
                        </a:rPr>
                        <a:t>235</a:t>
                      </a:r>
                      <a:endParaRPr lang="fr-FR" sz="1600" b="0" i="0" u="none" strike="noStrike" dirty="0">
                        <a:solidFill>
                          <a:schemeClr val="tx1"/>
                        </a:solidFill>
                        <a:effectLst/>
                        <a:latin typeface="Calibri"/>
                      </a:endParaRPr>
                    </a:p>
                  </a:txBody>
                  <a:tcPr marL="9525" marR="9525" marT="9525" marB="0" anchor="b"/>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fr-FR" sz="1600" b="0" i="0" u="none" strike="noStrike" dirty="0" smtClean="0">
                          <a:solidFill>
                            <a:schemeClr val="tx1"/>
                          </a:solidFill>
                          <a:effectLst/>
                          <a:latin typeface="+mn-lt"/>
                        </a:rPr>
                        <a:t>118</a:t>
                      </a:r>
                    </a:p>
                  </a:txBody>
                  <a:tcPr marL="9525" marR="9525" marT="9525" marB="0" anchor="b"/>
                </a:tc>
                <a:tc>
                  <a:txBody>
                    <a:bodyPr/>
                    <a:lstStyle/>
                    <a:p>
                      <a:pPr algn="ctr" fontAlgn="b"/>
                      <a:r>
                        <a:rPr lang="fr-FR" sz="1600" b="0" i="0" u="none" strike="noStrike" dirty="0" smtClean="0">
                          <a:solidFill>
                            <a:schemeClr val="tx1"/>
                          </a:solidFill>
                          <a:effectLst/>
                          <a:latin typeface="Calibri"/>
                        </a:rPr>
                        <a:t>61</a:t>
                      </a:r>
                      <a:endParaRPr lang="fr-FR" sz="1600" b="0" i="0" u="none" strike="noStrike" dirty="0">
                        <a:solidFill>
                          <a:schemeClr val="tx1"/>
                        </a:solidFill>
                        <a:effectLst/>
                        <a:latin typeface="Calibri"/>
                      </a:endParaRPr>
                    </a:p>
                  </a:txBody>
                  <a:tcPr marL="9525" marR="9525" marT="9525" marB="0" anchor="b"/>
                </a:tc>
              </a:tr>
            </a:tbl>
          </a:graphicData>
        </a:graphic>
      </p:graphicFrame>
      <p:sp>
        <p:nvSpPr>
          <p:cNvPr id="12" name="Espace réservé du contenu 2"/>
          <p:cNvSpPr txBox="1">
            <a:spLocks/>
          </p:cNvSpPr>
          <p:nvPr/>
        </p:nvSpPr>
        <p:spPr>
          <a:xfrm>
            <a:off x="869008" y="1866632"/>
            <a:ext cx="8173392" cy="257048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160000"/>
              </a:lnSpc>
              <a:spcBef>
                <a:spcPts val="0"/>
              </a:spcBef>
              <a:buNone/>
              <a:defRPr/>
            </a:pPr>
            <a:r>
              <a:rPr lang="fr-FR" sz="1800" b="1" u="sng" dirty="0"/>
              <a:t>Perspectives 2020 (avant le Covid-19</a:t>
            </a:r>
            <a:r>
              <a:rPr lang="fr-FR" sz="1800" b="1" u="sng" dirty="0" smtClean="0"/>
              <a:t>)</a:t>
            </a:r>
            <a:endParaRPr lang="fr-FR" sz="1800" b="1" u="sng" dirty="0" smtClean="0">
              <a:latin typeface="Arial" pitchFamily="34" charset="0"/>
              <a:sym typeface="Wingdings" pitchFamily="2" charset="2"/>
            </a:endParaRPr>
          </a:p>
          <a:p>
            <a:pPr marL="0" indent="0">
              <a:spcBef>
                <a:spcPts val="0"/>
              </a:spcBef>
              <a:buNone/>
              <a:defRPr/>
            </a:pPr>
            <a:r>
              <a:rPr lang="fr-FR" sz="1400" dirty="0" smtClean="0">
                <a:latin typeface="Arial" pitchFamily="34" charset="0"/>
                <a:cs typeface="Arial" pitchFamily="34" charset="0"/>
                <a:sym typeface="Wingdings" panose="05000000000000000000" pitchFamily="2" charset="2"/>
              </a:rPr>
              <a:t>	1- </a:t>
            </a:r>
            <a:r>
              <a:rPr lang="fr-FR" sz="1400" b="1" i="1" dirty="0" smtClean="0">
                <a:latin typeface="Arial" pitchFamily="34" charset="0"/>
                <a:cs typeface="Arial" pitchFamily="34" charset="0"/>
                <a:sym typeface="Wingdings" panose="05000000000000000000" pitchFamily="2" charset="2"/>
              </a:rPr>
              <a:t>Poursuivre les actions à succès </a:t>
            </a:r>
            <a:r>
              <a:rPr lang="fr-FR" sz="1400" dirty="0" smtClean="0">
                <a:latin typeface="Arial" pitchFamily="34" charset="0"/>
                <a:cs typeface="Arial" pitchFamily="34" charset="0"/>
                <a:sym typeface="Wingdings" panose="05000000000000000000" pitchFamily="2" charset="2"/>
              </a:rPr>
              <a:t>(Talents de demain, Bourse de l’apprentissage, conventions de stages, handicap, jeu d’entreprise E2C, Insérer pour Former, jeunes QPV CAPI, etc.)</a:t>
            </a:r>
          </a:p>
          <a:p>
            <a:pPr marL="0" indent="0">
              <a:spcBef>
                <a:spcPts val="0"/>
              </a:spcBef>
              <a:buNone/>
              <a:defRPr/>
            </a:pPr>
            <a:endParaRPr lang="fr-FR" sz="1400" dirty="0" smtClean="0">
              <a:latin typeface="Arial" pitchFamily="34" charset="0"/>
              <a:cs typeface="Arial" pitchFamily="34" charset="0"/>
              <a:sym typeface="Wingdings" panose="05000000000000000000" pitchFamily="2" charset="2"/>
            </a:endParaRPr>
          </a:p>
          <a:p>
            <a:pPr marL="0" indent="0">
              <a:spcBef>
                <a:spcPts val="0"/>
              </a:spcBef>
              <a:buNone/>
              <a:defRPr/>
            </a:pPr>
            <a:r>
              <a:rPr lang="fr-FR" sz="1400" dirty="0">
                <a:latin typeface="Arial" pitchFamily="34" charset="0"/>
                <a:cs typeface="Arial" pitchFamily="34" charset="0"/>
                <a:sym typeface="Wingdings" panose="05000000000000000000" pitchFamily="2" charset="2"/>
              </a:rPr>
              <a:t>	</a:t>
            </a:r>
            <a:r>
              <a:rPr lang="fr-FR" sz="1400" dirty="0" smtClean="0">
                <a:latin typeface="Arial" pitchFamily="34" charset="0"/>
                <a:cs typeface="Arial" pitchFamily="34" charset="0"/>
                <a:sym typeface="Wingdings" panose="05000000000000000000" pitchFamily="2" charset="2"/>
              </a:rPr>
              <a:t>2- </a:t>
            </a:r>
            <a:r>
              <a:rPr lang="fr-FR" sz="1400" b="1" i="1" dirty="0" smtClean="0">
                <a:latin typeface="Arial" pitchFamily="34" charset="0"/>
                <a:cs typeface="Arial" pitchFamily="34" charset="0"/>
                <a:sym typeface="Wingdings" panose="05000000000000000000" pitchFamily="2" charset="2"/>
              </a:rPr>
              <a:t>Faire évoluer celles impactées par la législation </a:t>
            </a:r>
            <a:r>
              <a:rPr lang="fr-FR" sz="1400" dirty="0" smtClean="0">
                <a:latin typeface="Arial" pitchFamily="34" charset="0"/>
                <a:cs typeface="Arial" pitchFamily="34" charset="0"/>
                <a:sym typeface="Wingdings" panose="05000000000000000000" pitchFamily="2" charset="2"/>
              </a:rPr>
              <a:t>(</a:t>
            </a:r>
            <a:r>
              <a:rPr lang="fr-FR" sz="1400" dirty="0" smtClean="0">
                <a:latin typeface="Arial" pitchFamily="34" charset="0"/>
                <a:sym typeface="Wingdings" pitchFamily="2" charset="2"/>
              </a:rPr>
              <a:t>bilans </a:t>
            </a:r>
            <a:r>
              <a:rPr lang="fr-FR" sz="1400" dirty="0">
                <a:latin typeface="Arial" pitchFamily="34" charset="0"/>
                <a:sym typeface="Wingdings" pitchFamily="2" charset="2"/>
              </a:rPr>
              <a:t>de positionnement </a:t>
            </a:r>
            <a:r>
              <a:rPr lang="fr-FR" sz="1400" dirty="0" smtClean="0">
                <a:latin typeface="Arial" pitchFamily="34" charset="0"/>
                <a:sym typeface="Wingdings" pitchFamily="2" charset="2"/>
              </a:rPr>
              <a:t>Région, sécurisation des contrats d’apprentissage, etc.)</a:t>
            </a:r>
          </a:p>
          <a:p>
            <a:pPr marL="0" indent="0">
              <a:spcBef>
                <a:spcPts val="0"/>
              </a:spcBef>
              <a:buNone/>
              <a:defRPr/>
            </a:pPr>
            <a:endParaRPr lang="fr-FR" sz="1400" dirty="0">
              <a:latin typeface="Arial" pitchFamily="34" charset="0"/>
              <a:sym typeface="Wingdings" pitchFamily="2" charset="2"/>
            </a:endParaRPr>
          </a:p>
          <a:p>
            <a:pPr marL="0" indent="0">
              <a:spcBef>
                <a:spcPts val="0"/>
              </a:spcBef>
              <a:buNone/>
              <a:defRPr/>
            </a:pPr>
            <a:r>
              <a:rPr lang="fr-FR" sz="1400" dirty="0" smtClean="0">
                <a:latin typeface="Arial" pitchFamily="34" charset="0"/>
                <a:sym typeface="Wingdings" pitchFamily="2" charset="2"/>
              </a:rPr>
              <a:t>	3-  </a:t>
            </a:r>
            <a:r>
              <a:rPr lang="fr-FR" sz="1400" b="1" i="1" dirty="0" smtClean="0">
                <a:latin typeface="Arial" pitchFamily="34" charset="0"/>
                <a:sym typeface="Wingdings" pitchFamily="2" charset="2"/>
              </a:rPr>
              <a:t>Trouver de nouveaux marchés </a:t>
            </a:r>
            <a:r>
              <a:rPr lang="fr-FR" sz="1400" dirty="0" smtClean="0">
                <a:latin typeface="Arial" pitchFamily="34" charset="0"/>
                <a:sym typeface="Wingdings" pitchFamily="2" charset="2"/>
              </a:rPr>
              <a:t>(CEP, Orientation familles, prépa-apprentissage, orientation professionnelle handicap, partenariats territoriaux, etc.).</a:t>
            </a:r>
            <a:endParaRPr lang="fr-FR" sz="1400" dirty="0">
              <a:latin typeface="Arial" pitchFamily="34" charset="0"/>
              <a:sym typeface="Wingdings" pitchFamily="2" charset="2"/>
            </a:endParaRPr>
          </a:p>
        </p:txBody>
      </p:sp>
      <p:graphicFrame>
        <p:nvGraphicFramePr>
          <p:cNvPr id="14" name="Tableau 13"/>
          <p:cNvGraphicFramePr>
            <a:graphicFrameLocks noGrp="1"/>
          </p:cNvGraphicFramePr>
          <p:nvPr>
            <p:extLst>
              <p:ext uri="{D42A27DB-BD31-4B8C-83A1-F6EECF244321}">
                <p14:modId xmlns:p14="http://schemas.microsoft.com/office/powerpoint/2010/main" val="3331382320"/>
              </p:ext>
            </p:extLst>
          </p:nvPr>
        </p:nvGraphicFramePr>
        <p:xfrm>
          <a:off x="971600" y="4250407"/>
          <a:ext cx="7560840" cy="1266825"/>
        </p:xfrm>
        <a:graphic>
          <a:graphicData uri="http://schemas.openxmlformats.org/drawingml/2006/table">
            <a:tbl>
              <a:tblPr>
                <a:tableStyleId>{5C22544A-7EE6-4342-B048-85BDC9FD1C3A}</a:tableStyleId>
              </a:tblPr>
              <a:tblGrid>
                <a:gridCol w="2880320"/>
                <a:gridCol w="576064"/>
                <a:gridCol w="576064"/>
                <a:gridCol w="1872208"/>
                <a:gridCol w="1656184"/>
              </a:tblGrid>
              <a:tr h="0">
                <a:tc>
                  <a:txBody>
                    <a:bodyPr/>
                    <a:lstStyle/>
                    <a:p>
                      <a:pPr algn="ctr" rtl="0" fontAlgn="b"/>
                      <a:r>
                        <a:rPr lang="fr-FR" sz="1600" b="1" i="0" u="none" strike="noStrike" dirty="0" smtClean="0">
                          <a:solidFill>
                            <a:schemeClr val="bg1"/>
                          </a:solidFill>
                          <a:effectLst/>
                          <a:latin typeface="Calibri"/>
                        </a:rPr>
                        <a:t>Emploi</a:t>
                      </a:r>
                      <a:endParaRPr lang="fr-FR" sz="1600" b="1" i="0" u="none" strike="noStrike" dirty="0">
                        <a:solidFill>
                          <a:schemeClr val="bg1"/>
                        </a:solidFill>
                        <a:effectLst/>
                        <a:latin typeface="Calibri"/>
                      </a:endParaRPr>
                    </a:p>
                  </a:txBody>
                  <a:tcPr marL="9525" marR="9525" marT="9525" marB="0" anchor="b">
                    <a:solidFill>
                      <a:schemeClr val="accent1"/>
                    </a:solidFill>
                  </a:tcPr>
                </a:tc>
                <a:tc>
                  <a:txBody>
                    <a:bodyPr/>
                    <a:lstStyle/>
                    <a:p>
                      <a:pPr algn="ctr" rtl="0" fontAlgn="b"/>
                      <a:r>
                        <a:rPr lang="fr-FR" sz="1600" b="1" i="0" u="none" strike="noStrike" dirty="0" smtClean="0">
                          <a:solidFill>
                            <a:schemeClr val="bg1"/>
                          </a:solidFill>
                          <a:effectLst/>
                          <a:latin typeface="Calibri"/>
                        </a:rPr>
                        <a:t>2018</a:t>
                      </a:r>
                      <a:endParaRPr lang="fr-FR" sz="1600" b="1" i="0" u="none" strike="noStrike" dirty="0">
                        <a:solidFill>
                          <a:schemeClr val="bg1"/>
                        </a:solidFill>
                        <a:effectLst/>
                        <a:latin typeface="Calibri"/>
                      </a:endParaRPr>
                    </a:p>
                  </a:txBody>
                  <a:tcPr marL="9525" marR="9525" marT="9525" marB="0" anchor="b">
                    <a:solidFill>
                      <a:schemeClr val="accent1"/>
                    </a:solidFill>
                  </a:tcPr>
                </a:tc>
                <a:tc>
                  <a:txBody>
                    <a:bodyPr/>
                    <a:lstStyle/>
                    <a:p>
                      <a:pPr algn="ctr" rtl="0" fontAlgn="b"/>
                      <a:r>
                        <a:rPr lang="fr-FR" sz="1600" b="1" i="0" u="none" strike="noStrike" dirty="0" smtClean="0">
                          <a:solidFill>
                            <a:schemeClr val="bg1"/>
                          </a:solidFill>
                          <a:effectLst/>
                          <a:latin typeface="Calibri"/>
                        </a:rPr>
                        <a:t>2019</a:t>
                      </a:r>
                      <a:endParaRPr lang="fr-FR" sz="1600" b="1" i="0" u="none" strike="noStrike" dirty="0">
                        <a:solidFill>
                          <a:schemeClr val="bg1"/>
                        </a:solidFill>
                        <a:effectLst/>
                        <a:latin typeface="Calibri"/>
                      </a:endParaRPr>
                    </a:p>
                  </a:txBody>
                  <a:tcPr marL="9525" marR="9525" marT="9525" marB="0" anchor="b">
                    <a:solidFill>
                      <a:schemeClr val="accent1"/>
                    </a:solidFill>
                  </a:tcPr>
                </a:tc>
                <a:tc>
                  <a:txBody>
                    <a:bodyPr/>
                    <a:lstStyle/>
                    <a:p>
                      <a:pPr algn="ctr" rtl="0" fontAlgn="b"/>
                      <a:r>
                        <a:rPr lang="fr-FR" sz="1600" b="1" i="0" u="none" strike="noStrike" dirty="0" smtClean="0">
                          <a:solidFill>
                            <a:schemeClr val="bg1"/>
                          </a:solidFill>
                          <a:effectLst/>
                          <a:latin typeface="+mn-lt"/>
                        </a:rPr>
                        <a:t>Début</a:t>
                      </a:r>
                      <a:r>
                        <a:rPr lang="fr-FR" sz="1600" b="1" i="0" u="none" strike="noStrike" baseline="0" dirty="0" smtClean="0">
                          <a:solidFill>
                            <a:schemeClr val="bg1"/>
                          </a:solidFill>
                          <a:effectLst/>
                          <a:latin typeface="+mn-lt"/>
                        </a:rPr>
                        <a:t> juin 2019</a:t>
                      </a:r>
                      <a:endParaRPr lang="fr-FR" sz="1600" b="1" i="0" u="none" strike="noStrike" dirty="0">
                        <a:solidFill>
                          <a:schemeClr val="bg1"/>
                        </a:solidFill>
                        <a:effectLst/>
                        <a:latin typeface="+mn-lt"/>
                      </a:endParaRPr>
                    </a:p>
                  </a:txBody>
                  <a:tcPr marL="9525" marR="9525" marT="9525" marB="0" anchor="b">
                    <a:solidFill>
                      <a:schemeClr val="accent1"/>
                    </a:solidFill>
                  </a:tcPr>
                </a:tc>
                <a:tc>
                  <a:txBody>
                    <a:bodyPr/>
                    <a:lstStyle/>
                    <a:p>
                      <a:pPr algn="ctr" rtl="0" fontAlgn="b"/>
                      <a:r>
                        <a:rPr lang="fr-FR" sz="1600" b="1" i="0" u="none" strike="noStrike" dirty="0" smtClean="0">
                          <a:solidFill>
                            <a:schemeClr val="bg1"/>
                          </a:solidFill>
                          <a:effectLst/>
                          <a:latin typeface="Calibri"/>
                        </a:rPr>
                        <a:t>Début</a:t>
                      </a:r>
                      <a:r>
                        <a:rPr lang="fr-FR" sz="1600" b="1" i="0" u="none" strike="noStrike" baseline="0" dirty="0" smtClean="0">
                          <a:solidFill>
                            <a:schemeClr val="bg1"/>
                          </a:solidFill>
                          <a:effectLst/>
                          <a:latin typeface="Calibri"/>
                        </a:rPr>
                        <a:t> juin </a:t>
                      </a:r>
                      <a:r>
                        <a:rPr lang="fr-FR" sz="1600" b="1" i="0" u="none" strike="noStrike" dirty="0" smtClean="0">
                          <a:solidFill>
                            <a:schemeClr val="bg1"/>
                          </a:solidFill>
                          <a:effectLst/>
                          <a:latin typeface="Calibri"/>
                        </a:rPr>
                        <a:t>2020</a:t>
                      </a:r>
                      <a:endParaRPr lang="fr-FR" sz="1600" b="1" i="0" u="none" strike="noStrike" dirty="0">
                        <a:solidFill>
                          <a:schemeClr val="bg1"/>
                        </a:solidFill>
                        <a:effectLst/>
                        <a:latin typeface="Calibri"/>
                      </a:endParaRPr>
                    </a:p>
                  </a:txBody>
                  <a:tcPr marL="9525" marR="9525" marT="9525" marB="0" anchor="b">
                    <a:solidFill>
                      <a:schemeClr val="accent1"/>
                    </a:solidFill>
                  </a:tcPr>
                </a:tc>
              </a:tr>
              <a:tr h="151853">
                <a:tc>
                  <a:txBody>
                    <a:bodyPr/>
                    <a:lstStyle/>
                    <a:p>
                      <a:pPr algn="ctr" rtl="0" fontAlgn="b"/>
                      <a:r>
                        <a:rPr lang="fr-FR" sz="1600" b="1" i="0" u="none" strike="noStrike" dirty="0" smtClean="0">
                          <a:solidFill>
                            <a:schemeClr val="dk1"/>
                          </a:solidFill>
                          <a:effectLst/>
                          <a:latin typeface="+mn-lt"/>
                        </a:rPr>
                        <a:t>Offres d’emploi</a:t>
                      </a:r>
                      <a:endParaRPr lang="fr-FR" sz="1600" b="1" i="0" u="none" strike="noStrike" dirty="0">
                        <a:solidFill>
                          <a:srgbClr val="000000"/>
                        </a:solidFill>
                        <a:effectLst/>
                        <a:latin typeface="Calibri"/>
                      </a:endParaRPr>
                    </a:p>
                  </a:txBody>
                  <a:tcPr marL="9525" marR="9525" marT="9525" marB="0" anchor="b"/>
                </a:tc>
                <a:tc>
                  <a:txBody>
                    <a:bodyPr/>
                    <a:lstStyle/>
                    <a:p>
                      <a:pPr algn="ctr" fontAlgn="b"/>
                      <a:r>
                        <a:rPr lang="fr-FR" sz="1600" b="0" i="0" u="none" strike="noStrike" dirty="0" smtClean="0">
                          <a:solidFill>
                            <a:schemeClr val="tx1"/>
                          </a:solidFill>
                          <a:effectLst/>
                          <a:latin typeface="Calibri"/>
                        </a:rPr>
                        <a:t>110</a:t>
                      </a:r>
                      <a:endParaRPr lang="fr-FR" sz="1600" b="0" i="0" u="none" strike="noStrike" dirty="0">
                        <a:solidFill>
                          <a:schemeClr val="tx1"/>
                        </a:solidFill>
                        <a:effectLst/>
                        <a:latin typeface="Calibri"/>
                      </a:endParaRPr>
                    </a:p>
                  </a:txBody>
                  <a:tcPr marL="9525" marR="9525" marT="9525" marB="0" anchor="b"/>
                </a:tc>
                <a:tc>
                  <a:txBody>
                    <a:bodyPr/>
                    <a:lstStyle/>
                    <a:p>
                      <a:pPr algn="ctr" fontAlgn="b"/>
                      <a:r>
                        <a:rPr lang="fr-FR" sz="1600" b="0" i="0" u="none" strike="noStrike" dirty="0" smtClean="0">
                          <a:solidFill>
                            <a:schemeClr val="tx1"/>
                          </a:solidFill>
                          <a:effectLst/>
                          <a:latin typeface="Calibri"/>
                        </a:rPr>
                        <a:t>108</a:t>
                      </a:r>
                      <a:endParaRPr lang="fr-FR" sz="1600" b="0" i="0" u="none" strike="noStrike" dirty="0">
                        <a:solidFill>
                          <a:schemeClr val="tx1"/>
                        </a:solidFill>
                        <a:effectLst/>
                        <a:latin typeface="Calibri"/>
                      </a:endParaRPr>
                    </a:p>
                  </a:txBody>
                  <a:tcPr marL="9525" marR="9525" marT="9525" marB="0" anchor="b"/>
                </a:tc>
                <a:tc>
                  <a:txBody>
                    <a:bodyPr/>
                    <a:lstStyle/>
                    <a:p>
                      <a:pPr algn="ctr" fontAlgn="b"/>
                      <a:r>
                        <a:rPr lang="fr-FR" sz="1600" b="0" i="0" u="none" strike="noStrike" baseline="0" dirty="0" smtClean="0">
                          <a:solidFill>
                            <a:schemeClr val="tx1"/>
                          </a:solidFill>
                          <a:effectLst/>
                          <a:latin typeface="+mn-lt"/>
                        </a:rPr>
                        <a:t>51</a:t>
                      </a:r>
                    </a:p>
                  </a:txBody>
                  <a:tcPr marL="9525" marR="9525" marT="9525" marB="0" anchor="b"/>
                </a:tc>
                <a:tc>
                  <a:txBody>
                    <a:bodyPr/>
                    <a:lstStyle/>
                    <a:p>
                      <a:pPr algn="ctr" fontAlgn="b"/>
                      <a:r>
                        <a:rPr lang="fr-FR" sz="1600" b="0" i="0" u="none" strike="noStrike" dirty="0" smtClean="0">
                          <a:solidFill>
                            <a:schemeClr val="tx1"/>
                          </a:solidFill>
                          <a:effectLst/>
                          <a:latin typeface="Calibri"/>
                        </a:rPr>
                        <a:t>37</a:t>
                      </a:r>
                      <a:endParaRPr lang="fr-FR" sz="1600" b="0" i="0" u="none" strike="noStrike" dirty="0">
                        <a:solidFill>
                          <a:schemeClr val="tx1"/>
                        </a:solidFill>
                        <a:effectLst/>
                        <a:latin typeface="Calibri"/>
                      </a:endParaRPr>
                    </a:p>
                  </a:txBody>
                  <a:tcPr marL="9525" marR="9525" marT="9525" marB="0" anchor="b"/>
                </a:tc>
              </a:tr>
              <a:tr h="42504">
                <a:tc>
                  <a:txBody>
                    <a:bodyPr/>
                    <a:lstStyle/>
                    <a:p>
                      <a:pPr algn="ctr" rtl="0" fontAlgn="b"/>
                      <a:r>
                        <a:rPr lang="fr-FR" sz="1600" b="1" i="0" u="none" strike="noStrike" dirty="0" smtClean="0">
                          <a:solidFill>
                            <a:srgbClr val="000000"/>
                          </a:solidFill>
                          <a:effectLst/>
                          <a:latin typeface="Calibri"/>
                        </a:rPr>
                        <a:t>Diagnostics RH</a:t>
                      </a:r>
                      <a:endParaRPr lang="fr-FR" sz="1600" b="1" i="0" u="none" strike="noStrike" dirty="0">
                        <a:solidFill>
                          <a:srgbClr val="000000"/>
                        </a:solidFill>
                        <a:effectLst/>
                        <a:latin typeface="Calibri"/>
                      </a:endParaRPr>
                    </a:p>
                  </a:txBody>
                  <a:tcPr marL="9525" marR="9525" marT="9525" marB="0" anchor="b"/>
                </a:tc>
                <a:tc>
                  <a:txBody>
                    <a:bodyPr/>
                    <a:lstStyle/>
                    <a:p>
                      <a:pPr algn="ctr" fontAlgn="b"/>
                      <a:r>
                        <a:rPr lang="fr-FR" sz="1600" b="0" i="0" u="none" strike="noStrike" dirty="0" smtClean="0">
                          <a:solidFill>
                            <a:schemeClr val="tx1"/>
                          </a:solidFill>
                          <a:effectLst/>
                          <a:latin typeface="Calibri"/>
                        </a:rPr>
                        <a:t>45</a:t>
                      </a:r>
                      <a:endParaRPr lang="fr-FR" sz="1600" b="0" i="0" u="none" strike="noStrike" dirty="0">
                        <a:solidFill>
                          <a:schemeClr val="tx1"/>
                        </a:solidFill>
                        <a:effectLst/>
                        <a:latin typeface="Calibri"/>
                      </a:endParaRPr>
                    </a:p>
                  </a:txBody>
                  <a:tcPr marL="9525" marR="9525" marT="9525" marB="0" anchor="b"/>
                </a:tc>
                <a:tc>
                  <a:txBody>
                    <a:bodyPr/>
                    <a:lstStyle/>
                    <a:p>
                      <a:pPr algn="ctr" fontAlgn="b"/>
                      <a:r>
                        <a:rPr lang="fr-FR" sz="1600" b="0" i="0" u="none" strike="noStrike" dirty="0" smtClean="0">
                          <a:solidFill>
                            <a:schemeClr val="tx1"/>
                          </a:solidFill>
                          <a:effectLst/>
                          <a:latin typeface="Calibri"/>
                        </a:rPr>
                        <a:t>42</a:t>
                      </a:r>
                      <a:endParaRPr lang="fr-FR" sz="1600" b="0" i="0" u="none" strike="noStrike" dirty="0">
                        <a:solidFill>
                          <a:schemeClr val="tx1"/>
                        </a:solidFill>
                        <a:effectLst/>
                        <a:latin typeface="Calibri"/>
                      </a:endParaRPr>
                    </a:p>
                  </a:txBody>
                  <a:tcPr marL="9525" marR="9525" marT="9525" marB="0" anchor="b"/>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fr-FR" sz="1600" b="0" i="0" u="none" strike="noStrike" dirty="0" smtClean="0">
                          <a:solidFill>
                            <a:schemeClr val="tx1"/>
                          </a:solidFill>
                          <a:effectLst/>
                          <a:latin typeface="+mn-lt"/>
                        </a:rPr>
                        <a:t>10</a:t>
                      </a:r>
                    </a:p>
                  </a:txBody>
                  <a:tcPr marL="9525" marR="9525" marT="9525" marB="0" anchor="b"/>
                </a:tc>
                <a:tc>
                  <a:txBody>
                    <a:bodyPr/>
                    <a:lstStyle/>
                    <a:p>
                      <a:pPr algn="ctr" fontAlgn="b"/>
                      <a:r>
                        <a:rPr lang="fr-FR" sz="1600" b="0" i="0" u="none" strike="noStrike" dirty="0" smtClean="0">
                          <a:solidFill>
                            <a:schemeClr val="tx1"/>
                          </a:solidFill>
                          <a:effectLst/>
                          <a:latin typeface="Calibri"/>
                        </a:rPr>
                        <a:t>20</a:t>
                      </a:r>
                      <a:endParaRPr lang="fr-FR" sz="1600" b="0" i="0" u="none" strike="noStrike" dirty="0">
                        <a:solidFill>
                          <a:schemeClr val="tx1"/>
                        </a:solidFill>
                        <a:effectLst/>
                        <a:latin typeface="Calibri"/>
                      </a:endParaRPr>
                    </a:p>
                  </a:txBody>
                  <a:tcPr marL="9525" marR="9525" marT="9525" marB="0" anchor="b"/>
                </a:tc>
              </a:tr>
              <a:tr h="0">
                <a:tc>
                  <a:txBody>
                    <a:bodyPr/>
                    <a:lstStyle/>
                    <a:p>
                      <a:pPr algn="ctr" fontAlgn="b"/>
                      <a:r>
                        <a:rPr lang="fr-FR" sz="1600" b="1" i="0" u="none" strike="noStrike" dirty="0" smtClean="0">
                          <a:solidFill>
                            <a:srgbClr val="000000"/>
                          </a:solidFill>
                          <a:effectLst/>
                          <a:latin typeface="Calibri"/>
                        </a:rPr>
                        <a:t>Contrat Région Artisanat</a:t>
                      </a:r>
                      <a:endParaRPr lang="fr-FR" sz="1600" b="1" i="0" u="none" strike="noStrike" dirty="0">
                        <a:solidFill>
                          <a:srgbClr val="000000"/>
                        </a:solidFill>
                        <a:effectLst/>
                        <a:latin typeface="Calibri"/>
                      </a:endParaRPr>
                    </a:p>
                  </a:txBody>
                  <a:tcPr marL="9525" marR="9525" marT="9525" marB="0" anchor="b"/>
                </a:tc>
                <a:tc>
                  <a:txBody>
                    <a:bodyPr/>
                    <a:lstStyle/>
                    <a:p>
                      <a:pPr algn="ctr" fontAlgn="b"/>
                      <a:r>
                        <a:rPr lang="fr-FR" sz="1600" b="0" i="0" u="none" strike="noStrike" dirty="0" smtClean="0">
                          <a:solidFill>
                            <a:schemeClr val="tx1"/>
                          </a:solidFill>
                          <a:effectLst/>
                          <a:latin typeface="Calibri"/>
                        </a:rPr>
                        <a:t>/</a:t>
                      </a:r>
                      <a:endParaRPr lang="fr-FR" sz="1600" b="0" i="0" u="none" strike="noStrike" dirty="0">
                        <a:solidFill>
                          <a:schemeClr val="tx1"/>
                        </a:solidFill>
                        <a:effectLst/>
                        <a:latin typeface="Calibri"/>
                      </a:endParaRPr>
                    </a:p>
                  </a:txBody>
                  <a:tcPr marL="9525" marR="9525" marT="9525" marB="0" anchor="b"/>
                </a:tc>
                <a:tc>
                  <a:txBody>
                    <a:bodyPr/>
                    <a:lstStyle/>
                    <a:p>
                      <a:pPr algn="ctr" fontAlgn="b"/>
                      <a:r>
                        <a:rPr lang="fr-FR" sz="1600" b="0" i="0" u="none" strike="noStrike" dirty="0" smtClean="0">
                          <a:solidFill>
                            <a:schemeClr val="tx1"/>
                          </a:solidFill>
                          <a:effectLst/>
                          <a:latin typeface="Calibri"/>
                        </a:rPr>
                        <a:t>9</a:t>
                      </a:r>
                      <a:endParaRPr lang="fr-FR" sz="1600" b="0" i="0" u="none" strike="noStrike" dirty="0">
                        <a:solidFill>
                          <a:schemeClr val="tx1"/>
                        </a:solidFill>
                        <a:effectLst/>
                        <a:latin typeface="Calibri"/>
                      </a:endParaRPr>
                    </a:p>
                  </a:txBody>
                  <a:tcPr marL="9525" marR="9525" marT="9525" marB="0" anchor="b"/>
                </a:tc>
                <a:tc>
                  <a:txBody>
                    <a:bodyPr/>
                    <a:lstStyle/>
                    <a:p>
                      <a:pPr algn="ctr" fontAlgn="b"/>
                      <a:r>
                        <a:rPr lang="fr-FR" sz="1600" b="0" i="0" u="none" strike="noStrike" dirty="0" smtClean="0">
                          <a:solidFill>
                            <a:schemeClr val="tx1"/>
                          </a:solidFill>
                          <a:effectLst/>
                          <a:latin typeface="+mn-lt"/>
                        </a:rPr>
                        <a:t>9</a:t>
                      </a:r>
                      <a:endParaRPr lang="fr-FR" sz="1600" b="0" i="0" u="none" strike="noStrike" dirty="0">
                        <a:solidFill>
                          <a:schemeClr val="tx1"/>
                        </a:solidFill>
                        <a:effectLst/>
                        <a:latin typeface="+mn-lt"/>
                      </a:endParaRPr>
                    </a:p>
                  </a:txBody>
                  <a:tcPr marL="9525" marR="9525" marT="9525" marB="0" anchor="b"/>
                </a:tc>
                <a:tc>
                  <a:txBody>
                    <a:bodyPr/>
                    <a:lstStyle/>
                    <a:p>
                      <a:pPr algn="ctr" fontAlgn="b"/>
                      <a:r>
                        <a:rPr lang="fr-FR" sz="1600" b="0" i="0" u="none" strike="noStrike" dirty="0" smtClean="0">
                          <a:solidFill>
                            <a:schemeClr val="tx1"/>
                          </a:solidFill>
                          <a:effectLst/>
                          <a:latin typeface="Calibri"/>
                        </a:rPr>
                        <a:t>8</a:t>
                      </a:r>
                      <a:r>
                        <a:rPr lang="fr-FR" sz="1600" b="0" i="0" u="none" strike="noStrike" baseline="0" dirty="0" smtClean="0">
                          <a:solidFill>
                            <a:schemeClr val="tx1"/>
                          </a:solidFill>
                          <a:effectLst/>
                          <a:latin typeface="Calibri"/>
                        </a:rPr>
                        <a:t> à venir</a:t>
                      </a:r>
                      <a:endParaRPr lang="fr-FR" sz="1600" b="0" i="0" u="none" strike="noStrike" dirty="0">
                        <a:solidFill>
                          <a:schemeClr val="tx1"/>
                        </a:solidFill>
                        <a:effectLst/>
                        <a:latin typeface="Calibri"/>
                      </a:endParaRPr>
                    </a:p>
                  </a:txBody>
                  <a:tcPr marL="9525" marR="9525" marT="9525" marB="0" anchor="b"/>
                </a:tc>
              </a:tr>
              <a:tr h="39830">
                <a:tc>
                  <a:txBody>
                    <a:bodyPr/>
                    <a:lstStyle/>
                    <a:p>
                      <a:pPr algn="ctr" fontAlgn="b"/>
                      <a:r>
                        <a:rPr lang="fr-FR" sz="1600" b="1" i="0" u="none" strike="noStrike" dirty="0" smtClean="0">
                          <a:solidFill>
                            <a:srgbClr val="000000"/>
                          </a:solidFill>
                          <a:effectLst/>
                          <a:latin typeface="Calibri"/>
                        </a:rPr>
                        <a:t>Réglementation</a:t>
                      </a:r>
                      <a:r>
                        <a:rPr lang="fr-FR" sz="1600" b="1" i="0" u="none" strike="noStrike" baseline="0" dirty="0" smtClean="0">
                          <a:solidFill>
                            <a:srgbClr val="000000"/>
                          </a:solidFill>
                          <a:effectLst/>
                          <a:latin typeface="Calibri"/>
                        </a:rPr>
                        <a:t> du travail</a:t>
                      </a:r>
                      <a:endParaRPr lang="fr-FR" sz="1600" b="1" i="0" u="none" strike="noStrike" dirty="0">
                        <a:solidFill>
                          <a:srgbClr val="000000"/>
                        </a:solidFill>
                        <a:effectLst/>
                        <a:latin typeface="Calibri"/>
                      </a:endParaRPr>
                    </a:p>
                  </a:txBody>
                  <a:tcPr marL="9525" marR="9525" marT="9525" marB="0" anchor="b"/>
                </a:tc>
                <a:tc>
                  <a:txBody>
                    <a:bodyPr/>
                    <a:lstStyle/>
                    <a:p>
                      <a:pPr algn="ctr" fontAlgn="b"/>
                      <a:r>
                        <a:rPr lang="fr-FR" sz="1600" b="0" i="0" u="none" strike="noStrike" dirty="0" smtClean="0">
                          <a:solidFill>
                            <a:schemeClr val="tx1"/>
                          </a:solidFill>
                          <a:effectLst/>
                          <a:latin typeface="Calibri"/>
                        </a:rPr>
                        <a:t>149</a:t>
                      </a:r>
                      <a:endParaRPr lang="fr-FR" sz="1600" b="0" i="0" u="none" strike="noStrike" dirty="0">
                        <a:solidFill>
                          <a:schemeClr val="tx1"/>
                        </a:solidFill>
                        <a:effectLst/>
                        <a:latin typeface="Calibri"/>
                      </a:endParaRPr>
                    </a:p>
                  </a:txBody>
                  <a:tcPr marL="9525" marR="9525" marT="9525" marB="0" anchor="b"/>
                </a:tc>
                <a:tc>
                  <a:txBody>
                    <a:bodyPr/>
                    <a:lstStyle/>
                    <a:p>
                      <a:pPr algn="ctr" fontAlgn="b"/>
                      <a:r>
                        <a:rPr lang="fr-FR" sz="1600" b="0" i="0" u="none" strike="noStrike" dirty="0" smtClean="0">
                          <a:solidFill>
                            <a:schemeClr val="tx1"/>
                          </a:solidFill>
                          <a:effectLst/>
                          <a:latin typeface="Calibri"/>
                        </a:rPr>
                        <a:t>159</a:t>
                      </a:r>
                      <a:endParaRPr lang="fr-FR" sz="1600" b="0" i="0" u="none" strike="noStrike" dirty="0">
                        <a:solidFill>
                          <a:schemeClr val="tx1"/>
                        </a:solidFill>
                        <a:effectLst/>
                        <a:latin typeface="Calibri"/>
                      </a:endParaRPr>
                    </a:p>
                  </a:txBody>
                  <a:tcPr marL="9525" marR="9525" marT="9525" marB="0" anchor="b"/>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fr-FR" sz="1600" b="0" i="0" u="none" strike="noStrike" dirty="0" smtClean="0">
                          <a:solidFill>
                            <a:schemeClr val="tx1"/>
                          </a:solidFill>
                          <a:effectLst/>
                          <a:latin typeface="+mn-lt"/>
                        </a:rPr>
                        <a:t>64</a:t>
                      </a:r>
                    </a:p>
                  </a:txBody>
                  <a:tcPr marL="9525" marR="9525" marT="9525" marB="0" anchor="b"/>
                </a:tc>
                <a:tc>
                  <a:txBody>
                    <a:bodyPr/>
                    <a:lstStyle/>
                    <a:p>
                      <a:pPr algn="ctr" fontAlgn="b"/>
                      <a:r>
                        <a:rPr lang="fr-FR" sz="1600" b="0" i="0" u="none" strike="noStrike" dirty="0" smtClean="0">
                          <a:solidFill>
                            <a:schemeClr val="tx1"/>
                          </a:solidFill>
                          <a:effectLst/>
                          <a:latin typeface="Calibri"/>
                        </a:rPr>
                        <a:t>96</a:t>
                      </a:r>
                      <a:endParaRPr lang="fr-FR" sz="1600" b="0" i="0" u="none" strike="noStrike" dirty="0">
                        <a:solidFill>
                          <a:schemeClr val="tx1"/>
                        </a:solidFill>
                        <a:effectLst/>
                        <a:latin typeface="Calibri"/>
                      </a:endParaRPr>
                    </a:p>
                  </a:txBody>
                  <a:tcPr marL="9525" marR="9525" marT="9525" marB="0" anchor="b"/>
                </a:tc>
              </a:tr>
            </a:tbl>
          </a:graphicData>
        </a:graphic>
      </p:graphicFrame>
      <p:sp>
        <p:nvSpPr>
          <p:cNvPr id="15" name="Rectangle 14"/>
          <p:cNvSpPr/>
          <p:nvPr/>
        </p:nvSpPr>
        <p:spPr>
          <a:xfrm>
            <a:off x="583950" y="4293096"/>
            <a:ext cx="173038" cy="173037"/>
          </a:xfrm>
          <a:prstGeom prst="rect">
            <a:avLst/>
          </a:prstGeom>
          <a:solidFill>
            <a:srgbClr val="81171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3" name="Espace réservé du contenu 2"/>
          <p:cNvSpPr txBox="1">
            <a:spLocks/>
          </p:cNvSpPr>
          <p:nvPr/>
        </p:nvSpPr>
        <p:spPr>
          <a:xfrm>
            <a:off x="1021408" y="5467032"/>
            <a:ext cx="8173392" cy="141835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160000"/>
              </a:lnSpc>
              <a:spcBef>
                <a:spcPts val="0"/>
              </a:spcBef>
              <a:buNone/>
              <a:defRPr/>
            </a:pPr>
            <a:r>
              <a:rPr lang="fr-FR" sz="1800" b="1" u="sng" dirty="0"/>
              <a:t>Perspectives 2020 (avant le Covid-19</a:t>
            </a:r>
            <a:r>
              <a:rPr lang="fr-FR" sz="1800" b="1" u="sng" dirty="0" smtClean="0"/>
              <a:t>)</a:t>
            </a:r>
            <a:endParaRPr lang="fr-FR" sz="1800" b="1" u="sng" dirty="0" smtClean="0">
              <a:latin typeface="Arial" pitchFamily="34" charset="0"/>
              <a:sym typeface="Wingdings" pitchFamily="2" charset="2"/>
            </a:endParaRPr>
          </a:p>
          <a:p>
            <a:pPr marL="0" indent="0">
              <a:spcBef>
                <a:spcPts val="0"/>
              </a:spcBef>
              <a:buNone/>
              <a:defRPr/>
            </a:pPr>
            <a:r>
              <a:rPr lang="fr-FR" sz="1400" dirty="0" smtClean="0">
                <a:latin typeface="Arial" pitchFamily="34" charset="0"/>
                <a:cs typeface="Arial" pitchFamily="34" charset="0"/>
                <a:sym typeface="Wingdings" panose="05000000000000000000" pitchFamily="2" charset="2"/>
              </a:rPr>
              <a:t>	1- </a:t>
            </a:r>
            <a:r>
              <a:rPr lang="fr-FR" sz="1400" b="1" i="1" dirty="0" smtClean="0">
                <a:latin typeface="Arial" pitchFamily="34" charset="0"/>
                <a:cs typeface="Arial" pitchFamily="34" charset="0"/>
                <a:sym typeface="Wingdings" panose="05000000000000000000" pitchFamily="2" charset="2"/>
              </a:rPr>
              <a:t>Poursuivre les actions à succès </a:t>
            </a:r>
            <a:r>
              <a:rPr lang="fr-FR" sz="1400" dirty="0" smtClean="0">
                <a:latin typeface="Arial" pitchFamily="34" charset="0"/>
                <a:cs typeface="Arial" pitchFamily="34" charset="0"/>
                <a:sym typeface="Wingdings" panose="05000000000000000000" pitchFamily="2" charset="2"/>
              </a:rPr>
              <a:t>(Recrutement, conseils RH)</a:t>
            </a:r>
          </a:p>
          <a:p>
            <a:pPr marL="0" indent="0">
              <a:spcBef>
                <a:spcPts val="0"/>
              </a:spcBef>
              <a:buNone/>
              <a:defRPr/>
            </a:pPr>
            <a:endParaRPr lang="fr-FR" sz="1400" dirty="0" smtClean="0">
              <a:latin typeface="Arial" pitchFamily="34" charset="0"/>
              <a:cs typeface="Arial" pitchFamily="34" charset="0"/>
              <a:sym typeface="Wingdings" panose="05000000000000000000" pitchFamily="2" charset="2"/>
            </a:endParaRPr>
          </a:p>
          <a:p>
            <a:pPr marL="0" indent="0">
              <a:spcBef>
                <a:spcPts val="0"/>
              </a:spcBef>
              <a:buNone/>
              <a:defRPr/>
            </a:pPr>
            <a:r>
              <a:rPr lang="fr-FR" sz="1400" dirty="0">
                <a:latin typeface="Arial" pitchFamily="34" charset="0"/>
                <a:cs typeface="Arial" pitchFamily="34" charset="0"/>
                <a:sym typeface="Wingdings" panose="05000000000000000000" pitchFamily="2" charset="2"/>
              </a:rPr>
              <a:t>	</a:t>
            </a:r>
            <a:r>
              <a:rPr lang="fr-FR" sz="1400" dirty="0" smtClean="0">
                <a:latin typeface="Arial" pitchFamily="34" charset="0"/>
                <a:sym typeface="Wingdings" pitchFamily="2" charset="2"/>
              </a:rPr>
              <a:t>2-  </a:t>
            </a:r>
            <a:r>
              <a:rPr lang="fr-FR" sz="1400" b="1" i="1" dirty="0" smtClean="0">
                <a:latin typeface="Arial" pitchFamily="34" charset="0"/>
                <a:sym typeface="Wingdings" pitchFamily="2" charset="2"/>
              </a:rPr>
              <a:t>Trouver de nouveaux marchés </a:t>
            </a:r>
            <a:r>
              <a:rPr lang="fr-FR" sz="1400" dirty="0" smtClean="0">
                <a:latin typeface="Arial" pitchFamily="34" charset="0"/>
                <a:sym typeface="Wingdings" pitchFamily="2" charset="2"/>
              </a:rPr>
              <a:t>(Territoires pour réglementation du travail, formations, 	prestations payantes post-diagnostics RH).</a:t>
            </a:r>
            <a:endParaRPr lang="fr-FR" sz="1400" dirty="0">
              <a:latin typeface="Arial" pitchFamily="34" charset="0"/>
              <a:sym typeface="Wingdings" pitchFamily="2" charset="2"/>
            </a:endParaRPr>
          </a:p>
        </p:txBody>
      </p:sp>
    </p:spTree>
    <p:extLst>
      <p:ext uri="{BB962C8B-B14F-4D97-AF65-F5344CB8AC3E}">
        <p14:creationId xmlns:p14="http://schemas.microsoft.com/office/powerpoint/2010/main" val="2494514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67544" y="194414"/>
            <a:ext cx="8400957" cy="1077218"/>
          </a:xfrm>
          <a:prstGeom prst="rect">
            <a:avLst/>
          </a:prstGeom>
          <a:noFill/>
        </p:spPr>
        <p:txBody>
          <a:bodyPr wrap="square" rtlCol="0">
            <a:spAutoFit/>
          </a:bodyPr>
          <a:lstStyle/>
          <a:p>
            <a:pPr algn="r"/>
            <a:r>
              <a:rPr lang="fr-FR" sz="3200" b="1" dirty="0">
                <a:solidFill>
                  <a:srgbClr val="91131E"/>
                </a:solidFill>
                <a:latin typeface="Arial" panose="020B0604020202020204" pitchFamily="34" charset="0"/>
                <a:cs typeface="Arial" panose="020B0604020202020204" pitchFamily="34" charset="0"/>
              </a:rPr>
              <a:t>2</a:t>
            </a:r>
            <a:r>
              <a:rPr lang="fr-FR" sz="3200" b="1" dirty="0" smtClean="0">
                <a:solidFill>
                  <a:srgbClr val="91131E"/>
                </a:solidFill>
                <a:latin typeface="Arial" panose="020B0604020202020204" pitchFamily="34" charset="0"/>
                <a:cs typeface="Arial" panose="020B0604020202020204" pitchFamily="34" charset="0"/>
              </a:rPr>
              <a:t>- Crise </a:t>
            </a:r>
            <a:r>
              <a:rPr lang="fr-FR" sz="3200" b="1" dirty="0">
                <a:solidFill>
                  <a:srgbClr val="91131E"/>
                </a:solidFill>
                <a:latin typeface="Arial" panose="020B0604020202020204" pitchFamily="34" charset="0"/>
                <a:cs typeface="Arial" panose="020B0604020202020204" pitchFamily="34" charset="0"/>
              </a:rPr>
              <a:t>sanitaire et adaptation des activités 2020</a:t>
            </a:r>
          </a:p>
        </p:txBody>
      </p:sp>
      <p:sp>
        <p:nvSpPr>
          <p:cNvPr id="3" name="Rectangle 2"/>
          <p:cNvSpPr/>
          <p:nvPr/>
        </p:nvSpPr>
        <p:spPr>
          <a:xfrm>
            <a:off x="438522" y="1484784"/>
            <a:ext cx="173038" cy="173037"/>
          </a:xfrm>
          <a:prstGeom prst="rect">
            <a:avLst/>
          </a:prstGeom>
          <a:solidFill>
            <a:srgbClr val="81171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1" name="Rectangle 10"/>
          <p:cNvSpPr/>
          <p:nvPr/>
        </p:nvSpPr>
        <p:spPr>
          <a:xfrm>
            <a:off x="8940800" y="327079"/>
            <a:ext cx="203200" cy="381000"/>
          </a:xfrm>
          <a:prstGeom prst="rect">
            <a:avLst/>
          </a:prstGeom>
          <a:solidFill>
            <a:schemeClr val="tx1">
              <a:lumMod val="50000"/>
              <a:lumOff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Rectangle 8"/>
          <p:cNvSpPr/>
          <p:nvPr/>
        </p:nvSpPr>
        <p:spPr>
          <a:xfrm>
            <a:off x="438522" y="4408091"/>
            <a:ext cx="173038" cy="173037"/>
          </a:xfrm>
          <a:prstGeom prst="rect">
            <a:avLst/>
          </a:prstGeom>
          <a:solidFill>
            <a:srgbClr val="81171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p>
        </p:txBody>
      </p:sp>
      <p:sp>
        <p:nvSpPr>
          <p:cNvPr id="4" name="ZoneTexte 3"/>
          <p:cNvSpPr txBox="1"/>
          <p:nvPr/>
        </p:nvSpPr>
        <p:spPr>
          <a:xfrm>
            <a:off x="755575" y="1388963"/>
            <a:ext cx="8388425" cy="2616101"/>
          </a:xfrm>
          <a:prstGeom prst="rect">
            <a:avLst/>
          </a:prstGeom>
          <a:noFill/>
        </p:spPr>
        <p:txBody>
          <a:bodyPr wrap="square" rtlCol="0">
            <a:spAutoFit/>
          </a:bodyPr>
          <a:lstStyle/>
          <a:p>
            <a:r>
              <a:rPr lang="fr-FR" b="1" dirty="0" smtClean="0"/>
              <a:t>CAD</a:t>
            </a:r>
          </a:p>
          <a:p>
            <a:endParaRPr lang="fr-FR" sz="1000" b="1" dirty="0" smtClean="0"/>
          </a:p>
          <a:p>
            <a:r>
              <a:rPr lang="fr-FR" b="1" i="1" dirty="0" smtClean="0"/>
              <a:t>- Nouveau marché tombé à point nommé !</a:t>
            </a:r>
          </a:p>
          <a:p>
            <a:r>
              <a:rPr lang="fr-FR" dirty="0" smtClean="0"/>
              <a:t>CEP (Conseil en Evolution Professionnelle) depuis 1</a:t>
            </a:r>
            <a:r>
              <a:rPr lang="fr-FR" baseline="30000" dirty="0" smtClean="0"/>
              <a:t>er</a:t>
            </a:r>
            <a:r>
              <a:rPr lang="fr-FR" dirty="0" smtClean="0"/>
              <a:t> janvier 2020 : groupement régional porté par CIBC accompagné des Chambres d’Agriculture, CMA et Envergure, pour accompagner les actifs occupés dans un projet professionnel : 98 bénéficiaires à ce jour (50 % des chiffres du réseau des CMA </a:t>
            </a:r>
            <a:r>
              <a:rPr lang="fr-FR" dirty="0" err="1" smtClean="0"/>
              <a:t>AuRA</a:t>
            </a:r>
            <a:r>
              <a:rPr lang="fr-FR" dirty="0" smtClean="0"/>
              <a:t> !).</a:t>
            </a:r>
          </a:p>
          <a:p>
            <a:endParaRPr lang="fr-FR" sz="1000" dirty="0"/>
          </a:p>
          <a:p>
            <a:r>
              <a:rPr lang="fr-FR" b="1" i="1" dirty="0" smtClean="0"/>
              <a:t>- Mercredis de l’apprentissage en </a:t>
            </a:r>
            <a:r>
              <a:rPr lang="fr-FR" b="1" i="1" dirty="0" err="1" smtClean="0"/>
              <a:t>visio</a:t>
            </a:r>
            <a:r>
              <a:rPr lang="fr-FR" b="1" i="1" dirty="0" smtClean="0"/>
              <a:t> :</a:t>
            </a:r>
          </a:p>
          <a:p>
            <a:r>
              <a:rPr lang="fr-FR" dirty="0" smtClean="0"/>
              <a:t>Tous les mercredis matins depuis mai avec entretiens des jeunes à l’issue (50 jeunes).</a:t>
            </a:r>
            <a:endParaRPr lang="fr-FR" dirty="0"/>
          </a:p>
        </p:txBody>
      </p:sp>
      <p:sp>
        <p:nvSpPr>
          <p:cNvPr id="7" name="ZoneTexte 6"/>
          <p:cNvSpPr txBox="1"/>
          <p:nvPr/>
        </p:nvSpPr>
        <p:spPr>
          <a:xfrm>
            <a:off x="755575" y="4297159"/>
            <a:ext cx="8112925" cy="1508105"/>
          </a:xfrm>
          <a:prstGeom prst="rect">
            <a:avLst/>
          </a:prstGeom>
          <a:noFill/>
        </p:spPr>
        <p:txBody>
          <a:bodyPr wrap="square" rtlCol="0">
            <a:spAutoFit/>
          </a:bodyPr>
          <a:lstStyle/>
          <a:p>
            <a:r>
              <a:rPr lang="fr-FR" b="1" dirty="0" smtClean="0"/>
              <a:t>Emploi</a:t>
            </a:r>
          </a:p>
          <a:p>
            <a:endParaRPr lang="fr-FR" sz="1000" b="1" dirty="0" smtClean="0"/>
          </a:p>
          <a:p>
            <a:r>
              <a:rPr lang="fr-FR" dirty="0"/>
              <a:t>- </a:t>
            </a:r>
            <a:r>
              <a:rPr lang="fr-FR" b="1" i="1" dirty="0"/>
              <a:t>Activité recrutement </a:t>
            </a:r>
            <a:r>
              <a:rPr lang="fr-FR" b="1" i="1" dirty="0" smtClean="0"/>
              <a:t>et formations suspendues </a:t>
            </a:r>
            <a:r>
              <a:rPr lang="fr-FR" dirty="0"/>
              <a:t>mais augmentation des questions sur </a:t>
            </a:r>
            <a:r>
              <a:rPr lang="fr-FR" b="1" i="1" dirty="0"/>
              <a:t>l’activité partielle, les autorisations d’ouverture</a:t>
            </a:r>
            <a:r>
              <a:rPr lang="fr-FR" dirty="0"/>
              <a:t>, etc.</a:t>
            </a:r>
          </a:p>
          <a:p>
            <a:endParaRPr lang="fr-FR" sz="1000" dirty="0"/>
          </a:p>
          <a:p>
            <a:r>
              <a:rPr lang="fr-FR" dirty="0"/>
              <a:t>- Continuité des </a:t>
            </a:r>
            <a:r>
              <a:rPr lang="fr-FR" b="1" i="1" dirty="0"/>
              <a:t>diagnostics RH en </a:t>
            </a:r>
            <a:r>
              <a:rPr lang="fr-FR" b="1" i="1" dirty="0" err="1"/>
              <a:t>visio</a:t>
            </a:r>
            <a:r>
              <a:rPr lang="fr-FR" b="1" i="1" dirty="0"/>
              <a:t> ou téléphone</a:t>
            </a:r>
            <a:r>
              <a:rPr lang="fr-FR" dirty="0"/>
              <a:t>.</a:t>
            </a:r>
          </a:p>
        </p:txBody>
      </p:sp>
    </p:spTree>
    <p:extLst>
      <p:ext uri="{BB962C8B-B14F-4D97-AF65-F5344CB8AC3E}">
        <p14:creationId xmlns:p14="http://schemas.microsoft.com/office/powerpoint/2010/main" val="71468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40800" y="327079"/>
            <a:ext cx="203200" cy="381000"/>
          </a:xfrm>
          <a:prstGeom prst="rect">
            <a:avLst/>
          </a:prstGeom>
          <a:solidFill>
            <a:schemeClr val="tx1">
              <a:lumMod val="50000"/>
              <a:lumOff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fr-FR">
              <a:solidFill>
                <a:prstClr val="white"/>
              </a:solidFill>
            </a:endParaRPr>
          </a:p>
        </p:txBody>
      </p:sp>
      <p:sp>
        <p:nvSpPr>
          <p:cNvPr id="4" name="ZoneTexte 3"/>
          <p:cNvSpPr txBox="1"/>
          <p:nvPr/>
        </p:nvSpPr>
        <p:spPr>
          <a:xfrm>
            <a:off x="3635896" y="194414"/>
            <a:ext cx="5190480" cy="584775"/>
          </a:xfrm>
          <a:prstGeom prst="rect">
            <a:avLst/>
          </a:prstGeom>
          <a:noFill/>
        </p:spPr>
        <p:txBody>
          <a:bodyPr wrap="square" rtlCol="0">
            <a:spAutoFit/>
          </a:bodyPr>
          <a:lstStyle/>
          <a:p>
            <a:pPr algn="r"/>
            <a:r>
              <a:rPr lang="fr-FR" sz="3200" b="1" dirty="0" smtClean="0">
                <a:solidFill>
                  <a:srgbClr val="91131E"/>
                </a:solidFill>
                <a:latin typeface="Arial" panose="020B0604020202020204" pitchFamily="34" charset="0"/>
                <a:cs typeface="Arial" panose="020B0604020202020204" pitchFamily="34" charset="0"/>
              </a:rPr>
              <a:t>3 - </a:t>
            </a:r>
            <a:r>
              <a:rPr lang="fr-FR" sz="3200" b="1" dirty="0">
                <a:solidFill>
                  <a:srgbClr val="91131E"/>
                </a:solidFill>
                <a:latin typeface="Arial" panose="020B0604020202020204" pitchFamily="34" charset="0"/>
                <a:cs typeface="Arial" panose="020B0604020202020204" pitchFamily="34" charset="0"/>
              </a:rPr>
              <a:t>P</a:t>
            </a:r>
            <a:r>
              <a:rPr lang="fr-FR" sz="3200" b="1" dirty="0" smtClean="0">
                <a:solidFill>
                  <a:srgbClr val="91131E"/>
                </a:solidFill>
                <a:latin typeface="Arial" panose="020B0604020202020204" pitchFamily="34" charset="0"/>
                <a:cs typeface="Arial" panose="020B0604020202020204" pitchFamily="34" charset="0"/>
              </a:rPr>
              <a:t>erspectives 2020</a:t>
            </a:r>
            <a:endParaRPr lang="fr-FR" sz="3200" b="1" dirty="0">
              <a:solidFill>
                <a:srgbClr val="91131E"/>
              </a:solidFill>
              <a:latin typeface="Arial" panose="020B0604020202020204" pitchFamily="34" charset="0"/>
              <a:cs typeface="Arial" panose="020B0604020202020204" pitchFamily="34" charset="0"/>
            </a:endParaRPr>
          </a:p>
        </p:txBody>
      </p:sp>
      <p:sp>
        <p:nvSpPr>
          <p:cNvPr id="6" name="Rectangle 5"/>
          <p:cNvSpPr/>
          <p:nvPr/>
        </p:nvSpPr>
        <p:spPr>
          <a:xfrm>
            <a:off x="438522" y="764704"/>
            <a:ext cx="173038" cy="173037"/>
          </a:xfrm>
          <a:prstGeom prst="rect">
            <a:avLst/>
          </a:prstGeom>
          <a:solidFill>
            <a:srgbClr val="81171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p>
        </p:txBody>
      </p:sp>
      <p:sp>
        <p:nvSpPr>
          <p:cNvPr id="8" name="Rectangle 7"/>
          <p:cNvSpPr/>
          <p:nvPr/>
        </p:nvSpPr>
        <p:spPr>
          <a:xfrm>
            <a:off x="467544" y="4552107"/>
            <a:ext cx="173038" cy="173037"/>
          </a:xfrm>
          <a:prstGeom prst="rect">
            <a:avLst/>
          </a:prstGeom>
          <a:solidFill>
            <a:srgbClr val="81171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p>
        </p:txBody>
      </p:sp>
      <p:sp>
        <p:nvSpPr>
          <p:cNvPr id="9" name="ZoneTexte 8"/>
          <p:cNvSpPr txBox="1"/>
          <p:nvPr/>
        </p:nvSpPr>
        <p:spPr>
          <a:xfrm>
            <a:off x="755575" y="657850"/>
            <a:ext cx="8388425" cy="3600986"/>
          </a:xfrm>
          <a:prstGeom prst="rect">
            <a:avLst/>
          </a:prstGeom>
          <a:noFill/>
        </p:spPr>
        <p:txBody>
          <a:bodyPr wrap="square" rtlCol="0">
            <a:spAutoFit/>
          </a:bodyPr>
          <a:lstStyle/>
          <a:p>
            <a:r>
              <a:rPr lang="fr-FR" b="1" dirty="0" smtClean="0"/>
              <a:t>CAD</a:t>
            </a:r>
          </a:p>
          <a:p>
            <a:endParaRPr lang="fr-FR" sz="1000" b="1" dirty="0" smtClean="0"/>
          </a:p>
          <a:p>
            <a:r>
              <a:rPr lang="fr-FR" b="1" i="1" dirty="0" smtClean="0"/>
              <a:t>- Espoir d’une campagne d’apprentissage différée</a:t>
            </a:r>
          </a:p>
          <a:p>
            <a:r>
              <a:rPr lang="fr-FR" dirty="0" smtClean="0"/>
              <a:t>Phoning initialement prévu en mars à venir.</a:t>
            </a:r>
          </a:p>
          <a:p>
            <a:endParaRPr lang="fr-FR" sz="1000" dirty="0"/>
          </a:p>
          <a:p>
            <a:r>
              <a:rPr lang="fr-FR" b="1" i="1" dirty="0" smtClean="0"/>
              <a:t>- Bilans de positionnement transformés en 2 types de coachings en </a:t>
            </a:r>
            <a:r>
              <a:rPr lang="fr-FR" b="1" i="1" dirty="0" err="1" smtClean="0"/>
              <a:t>visio</a:t>
            </a:r>
            <a:endParaRPr lang="fr-FR" b="1" i="1" dirty="0" smtClean="0"/>
          </a:p>
          <a:p>
            <a:r>
              <a:rPr lang="fr-FR" dirty="0" smtClean="0"/>
              <a:t>La Région, consciente  de notre retard dans la passation des tests de positionnement financent une grande partie des bilans initiaux en séances de « coaching information métiers » et « coaching relation entreprises ».</a:t>
            </a:r>
          </a:p>
          <a:p>
            <a:endParaRPr lang="fr-FR" sz="1000" dirty="0"/>
          </a:p>
          <a:p>
            <a:r>
              <a:rPr lang="fr-FR" dirty="0" smtClean="0"/>
              <a:t>- </a:t>
            </a:r>
            <a:r>
              <a:rPr lang="fr-FR" b="1" i="1" dirty="0" smtClean="0"/>
              <a:t>2 appels à projet </a:t>
            </a:r>
            <a:r>
              <a:rPr lang="fr-FR" dirty="0" smtClean="0"/>
              <a:t>« orientation des jeunes en situation de handicap » et « orientation familles » pour septembre 2020 à juin 2021.</a:t>
            </a:r>
          </a:p>
          <a:p>
            <a:endParaRPr lang="fr-FR" sz="1000" dirty="0" smtClean="0"/>
          </a:p>
          <a:p>
            <a:r>
              <a:rPr lang="fr-FR" dirty="0" smtClean="0"/>
              <a:t>- </a:t>
            </a:r>
            <a:r>
              <a:rPr lang="fr-FR" b="1" i="1" dirty="0" smtClean="0"/>
              <a:t>Succès du CEP </a:t>
            </a:r>
            <a:r>
              <a:rPr lang="fr-FR" dirty="0" smtClean="0"/>
              <a:t>très vraisemblable à venir.</a:t>
            </a:r>
            <a:endParaRPr lang="fr-FR" dirty="0"/>
          </a:p>
        </p:txBody>
      </p:sp>
      <p:sp>
        <p:nvSpPr>
          <p:cNvPr id="10" name="ZoneTexte 9"/>
          <p:cNvSpPr txBox="1"/>
          <p:nvPr/>
        </p:nvSpPr>
        <p:spPr>
          <a:xfrm>
            <a:off x="755575" y="4442336"/>
            <a:ext cx="8112925" cy="1938992"/>
          </a:xfrm>
          <a:prstGeom prst="rect">
            <a:avLst/>
          </a:prstGeom>
          <a:noFill/>
        </p:spPr>
        <p:txBody>
          <a:bodyPr wrap="square" rtlCol="0">
            <a:spAutoFit/>
          </a:bodyPr>
          <a:lstStyle/>
          <a:p>
            <a:r>
              <a:rPr lang="fr-FR" b="1" dirty="0" smtClean="0"/>
              <a:t>Emploi</a:t>
            </a:r>
          </a:p>
          <a:p>
            <a:endParaRPr lang="fr-FR" sz="1000" b="1" dirty="0" smtClean="0"/>
          </a:p>
          <a:p>
            <a:r>
              <a:rPr lang="fr-FR" dirty="0" smtClean="0"/>
              <a:t>- </a:t>
            </a:r>
            <a:r>
              <a:rPr lang="fr-FR" b="1" i="1" dirty="0" smtClean="0"/>
              <a:t>Recrutements et formations apparemment différés </a:t>
            </a:r>
            <a:r>
              <a:rPr lang="fr-FR" dirty="0" smtClean="0"/>
              <a:t>pour la plupart.</a:t>
            </a:r>
          </a:p>
          <a:p>
            <a:endParaRPr lang="fr-FR" sz="1000" dirty="0" smtClean="0"/>
          </a:p>
          <a:p>
            <a:r>
              <a:rPr lang="fr-FR" dirty="0" smtClean="0"/>
              <a:t>- Objectifs </a:t>
            </a:r>
            <a:r>
              <a:rPr lang="fr-FR" b="1" i="1" dirty="0" smtClean="0"/>
              <a:t>diagnostics RH et Contrat Région Artisanat RH en bonne voie</a:t>
            </a:r>
            <a:r>
              <a:rPr lang="fr-FR" dirty="0" smtClean="0"/>
              <a:t>.</a:t>
            </a:r>
          </a:p>
          <a:p>
            <a:endParaRPr lang="fr-FR" sz="1000" dirty="0" smtClean="0"/>
          </a:p>
          <a:p>
            <a:r>
              <a:rPr lang="fr-FR" dirty="0" smtClean="0"/>
              <a:t>- </a:t>
            </a:r>
            <a:r>
              <a:rPr lang="fr-FR" b="1" i="1" dirty="0" smtClean="0"/>
              <a:t>Dispositif Appui </a:t>
            </a:r>
            <a:r>
              <a:rPr lang="fr-FR" dirty="0" smtClean="0"/>
              <a:t>de la Région pour accompagner les entreprises en sortie de crise 	sur </a:t>
            </a:r>
            <a:r>
              <a:rPr lang="fr-FR" dirty="0"/>
              <a:t>2 </a:t>
            </a:r>
            <a:r>
              <a:rPr lang="fr-FR" dirty="0" smtClean="0"/>
              <a:t>jours.</a:t>
            </a:r>
            <a:endParaRPr lang="fr-FR" dirty="0"/>
          </a:p>
        </p:txBody>
      </p:sp>
    </p:spTree>
    <p:extLst>
      <p:ext uri="{BB962C8B-B14F-4D97-AF65-F5344CB8AC3E}">
        <p14:creationId xmlns:p14="http://schemas.microsoft.com/office/powerpoint/2010/main" val="1259855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19425" y="3228407"/>
            <a:ext cx="5651500" cy="707886"/>
          </a:xfrm>
          <a:prstGeom prst="rect">
            <a:avLst/>
          </a:prstGeom>
        </p:spPr>
        <p:txBody>
          <a:bodyPr wrap="square">
            <a:spAutoFit/>
          </a:bodyPr>
          <a:lstStyle/>
          <a:p>
            <a:pPr algn="r" defTabSz="457200">
              <a:spcBef>
                <a:spcPct val="20000"/>
              </a:spcBef>
            </a:pPr>
            <a:r>
              <a:rPr lang="fr-FR" sz="4000" dirty="0" smtClean="0">
                <a:solidFill>
                  <a:prstClr val="black"/>
                </a:solidFill>
                <a:latin typeface="Arial" panose="020B0604020202020204" pitchFamily="34" charset="0"/>
                <a:cs typeface="Arial" panose="020B0604020202020204" pitchFamily="34" charset="0"/>
              </a:rPr>
              <a:t>APPRENTISSAGE</a:t>
            </a:r>
            <a:endParaRPr lang="fr-FR" sz="4000" dirty="0">
              <a:solidFill>
                <a:prstClr val="black"/>
              </a:solidFill>
              <a:latin typeface="Arial" panose="020B0604020202020204" pitchFamily="34" charset="0"/>
              <a:cs typeface="Arial" panose="020B0604020202020204" pitchFamily="34" charset="0"/>
            </a:endParaRPr>
          </a:p>
        </p:txBody>
      </p:sp>
      <p:sp>
        <p:nvSpPr>
          <p:cNvPr id="5" name="Rectangle 4"/>
          <p:cNvSpPr/>
          <p:nvPr/>
        </p:nvSpPr>
        <p:spPr>
          <a:xfrm>
            <a:off x="6692900" y="6070880"/>
            <a:ext cx="2197100" cy="338554"/>
          </a:xfrm>
          <a:prstGeom prst="rect">
            <a:avLst/>
          </a:prstGeom>
        </p:spPr>
        <p:txBody>
          <a:bodyPr wrap="square">
            <a:spAutoFit/>
          </a:bodyPr>
          <a:lstStyle/>
          <a:p>
            <a:pPr algn="ctr" defTabSz="457200">
              <a:spcBef>
                <a:spcPct val="20000"/>
              </a:spcBef>
            </a:pPr>
            <a:r>
              <a:rPr lang="fr-FR" sz="1600" dirty="0" smtClean="0">
                <a:solidFill>
                  <a:prstClr val="black">
                    <a:lumMod val="50000"/>
                    <a:lumOff val="50000"/>
                  </a:prstClr>
                </a:solidFill>
                <a:latin typeface="Arial" panose="020B0604020202020204" pitchFamily="34" charset="0"/>
                <a:ea typeface="BatangChe" panose="02030609000101010101" pitchFamily="49" charset="-127"/>
                <a:cs typeface="Arial" panose="020B0604020202020204" pitchFamily="34" charset="0"/>
              </a:rPr>
              <a:t>8 juin 2020</a:t>
            </a:r>
            <a:endParaRPr lang="fr-FR" sz="1600" dirty="0">
              <a:solidFill>
                <a:prstClr val="black">
                  <a:lumMod val="50000"/>
                  <a:lumOff val="50000"/>
                </a:prstClr>
              </a:solidFill>
              <a:latin typeface="Arial" panose="020B0604020202020204" pitchFamily="34" charset="0"/>
              <a:ea typeface="BatangChe" panose="02030609000101010101" pitchFamily="49" charset="-127"/>
              <a:cs typeface="Arial" panose="020B0604020202020204" pitchFamily="34" charset="0"/>
            </a:endParaRPr>
          </a:p>
        </p:txBody>
      </p:sp>
      <p:sp>
        <p:nvSpPr>
          <p:cNvPr id="4" name="Rectangle 3"/>
          <p:cNvSpPr/>
          <p:nvPr/>
        </p:nvSpPr>
        <p:spPr>
          <a:xfrm rot="5400000">
            <a:off x="8529221" y="3474399"/>
            <a:ext cx="721557" cy="215901"/>
          </a:xfrm>
          <a:prstGeom prst="rect">
            <a:avLst/>
          </a:prstGeom>
          <a:solidFill>
            <a:srgbClr val="91131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fr-FR" dirty="0" smtClean="0">
                <a:solidFill>
                  <a:prstClr val="white"/>
                </a:solidFill>
              </a:rPr>
              <a:t> </a:t>
            </a:r>
            <a:endParaRPr lang="fr-FR" dirty="0">
              <a:solidFill>
                <a:prstClr val="white"/>
              </a:solidFill>
            </a:endParaRPr>
          </a:p>
        </p:txBody>
      </p:sp>
    </p:spTree>
    <p:extLst>
      <p:ext uri="{BB962C8B-B14F-4D97-AF65-F5344CB8AC3E}">
        <p14:creationId xmlns:p14="http://schemas.microsoft.com/office/powerpoint/2010/main" val="32492140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50301" y="194414"/>
            <a:ext cx="5918200" cy="584775"/>
          </a:xfrm>
          <a:prstGeom prst="rect">
            <a:avLst/>
          </a:prstGeom>
          <a:noFill/>
        </p:spPr>
        <p:txBody>
          <a:bodyPr wrap="square" rtlCol="0">
            <a:spAutoFit/>
          </a:bodyPr>
          <a:lstStyle/>
          <a:p>
            <a:pPr algn="r"/>
            <a:r>
              <a:rPr lang="fr-FR" sz="3200" b="1" dirty="0" smtClean="0">
                <a:solidFill>
                  <a:srgbClr val="91131E"/>
                </a:solidFill>
                <a:latin typeface="Arial" panose="020B0604020202020204" pitchFamily="34" charset="0"/>
                <a:cs typeface="Arial" panose="020B0604020202020204" pitchFamily="34" charset="0"/>
              </a:rPr>
              <a:t>Sommaire</a:t>
            </a:r>
          </a:p>
        </p:txBody>
      </p:sp>
      <p:sp>
        <p:nvSpPr>
          <p:cNvPr id="3" name="Rectangle 2"/>
          <p:cNvSpPr/>
          <p:nvPr/>
        </p:nvSpPr>
        <p:spPr>
          <a:xfrm>
            <a:off x="8940800" y="327079"/>
            <a:ext cx="203200" cy="381000"/>
          </a:xfrm>
          <a:prstGeom prst="rect">
            <a:avLst/>
          </a:prstGeom>
          <a:solidFill>
            <a:schemeClr val="tx1">
              <a:lumMod val="50000"/>
              <a:lumOff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 name="Espace réservé du contenu 2"/>
          <p:cNvSpPr txBox="1">
            <a:spLocks/>
          </p:cNvSpPr>
          <p:nvPr/>
        </p:nvSpPr>
        <p:spPr>
          <a:xfrm>
            <a:off x="395536" y="1579113"/>
            <a:ext cx="8472965" cy="197167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fr-FR" sz="2800" dirty="0" smtClean="0">
                <a:latin typeface="Arial Black" pitchFamily="34" charset="0"/>
                <a:ea typeface="Arial Black" pitchFamily="34" charset="0"/>
                <a:cs typeface="Arial Black" pitchFamily="34" charset="0"/>
              </a:rPr>
              <a:t>1- Chiffres 2019 et contexte règlementaire</a:t>
            </a:r>
          </a:p>
          <a:p>
            <a:pPr marL="0" indent="0">
              <a:buFont typeface="Arial"/>
              <a:buNone/>
            </a:pPr>
            <a:endParaRPr lang="fr-FR" sz="2800" dirty="0">
              <a:latin typeface="Arial Black" pitchFamily="34" charset="0"/>
              <a:ea typeface="Arial Black" pitchFamily="34" charset="0"/>
              <a:cs typeface="Arial Black" pitchFamily="34" charset="0"/>
            </a:endParaRPr>
          </a:p>
          <a:p>
            <a:pPr marL="0" indent="0">
              <a:buFont typeface="Arial"/>
              <a:buNone/>
            </a:pPr>
            <a:r>
              <a:rPr lang="fr-FR" sz="2800" dirty="0" smtClean="0">
                <a:latin typeface="Arial Black" pitchFamily="34" charset="0"/>
                <a:ea typeface="Arial Black" pitchFamily="34" charset="0"/>
                <a:cs typeface="Arial Black" pitchFamily="34" charset="0"/>
              </a:rPr>
              <a:t>2- Impacts de la crise sanitaire</a:t>
            </a:r>
          </a:p>
          <a:p>
            <a:pPr marL="0" indent="0">
              <a:buFont typeface="Arial"/>
              <a:buNone/>
            </a:pPr>
            <a:endParaRPr lang="fr-FR" sz="2800" dirty="0">
              <a:latin typeface="Arial Black" pitchFamily="34" charset="0"/>
              <a:ea typeface="Arial Black" pitchFamily="34" charset="0"/>
              <a:cs typeface="Arial Black" pitchFamily="34" charset="0"/>
            </a:endParaRPr>
          </a:p>
          <a:p>
            <a:pPr marL="0" indent="0">
              <a:buFont typeface="Arial"/>
              <a:buNone/>
            </a:pPr>
            <a:r>
              <a:rPr lang="fr-FR" sz="2800" dirty="0" smtClean="0">
                <a:latin typeface="Arial Black" pitchFamily="34" charset="0"/>
                <a:ea typeface="Arial Black" pitchFamily="34" charset="0"/>
                <a:cs typeface="Arial Black" pitchFamily="34" charset="0"/>
              </a:rPr>
              <a:t>3- Perspectives 2020</a:t>
            </a:r>
            <a:endParaRPr lang="fr-FR" sz="2400" dirty="0" smtClean="0">
              <a:latin typeface="Arial Black" pitchFamily="34" charset="0"/>
              <a:ea typeface="Arial Black" pitchFamily="34" charset="0"/>
              <a:cs typeface="Arial Black" pitchFamily="34" charset="0"/>
            </a:endParaRPr>
          </a:p>
        </p:txBody>
      </p:sp>
    </p:spTree>
    <p:extLst>
      <p:ext uri="{BB962C8B-B14F-4D97-AF65-F5344CB8AC3E}">
        <p14:creationId xmlns:p14="http://schemas.microsoft.com/office/powerpoint/2010/main" val="40640133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924720" y="194414"/>
            <a:ext cx="7943782" cy="1569660"/>
          </a:xfrm>
          <a:prstGeom prst="rect">
            <a:avLst/>
          </a:prstGeom>
          <a:noFill/>
        </p:spPr>
        <p:txBody>
          <a:bodyPr wrap="square" rtlCol="0">
            <a:spAutoFit/>
          </a:bodyPr>
          <a:lstStyle/>
          <a:p>
            <a:pPr algn="r"/>
            <a:r>
              <a:rPr lang="fr-FR" sz="3200" b="1" dirty="0" smtClean="0">
                <a:solidFill>
                  <a:srgbClr val="91131E"/>
                </a:solidFill>
                <a:latin typeface="Arial" panose="020B0604020202020204" pitchFamily="34" charset="0"/>
                <a:cs typeface="Arial" panose="020B0604020202020204" pitchFamily="34" charset="0"/>
              </a:rPr>
              <a:t>1- Chiffres </a:t>
            </a:r>
            <a:r>
              <a:rPr lang="fr-FR" sz="3200" b="1" dirty="0">
                <a:solidFill>
                  <a:srgbClr val="91131E"/>
                </a:solidFill>
                <a:latin typeface="Arial" panose="020B0604020202020204" pitchFamily="34" charset="0"/>
                <a:cs typeface="Arial" panose="020B0604020202020204" pitchFamily="34" charset="0"/>
              </a:rPr>
              <a:t>2019 et </a:t>
            </a:r>
            <a:r>
              <a:rPr lang="fr-FR" sz="3200" b="1" dirty="0" smtClean="0">
                <a:solidFill>
                  <a:srgbClr val="91131E"/>
                </a:solidFill>
                <a:latin typeface="Arial" panose="020B0604020202020204" pitchFamily="34" charset="0"/>
                <a:cs typeface="Arial" panose="020B0604020202020204" pitchFamily="34" charset="0"/>
              </a:rPr>
              <a:t>contexte réglementaire</a:t>
            </a:r>
            <a:endParaRPr lang="fr-FR" sz="3200" b="1" dirty="0">
              <a:solidFill>
                <a:srgbClr val="91131E"/>
              </a:solidFill>
              <a:latin typeface="Arial" panose="020B0604020202020204" pitchFamily="34" charset="0"/>
              <a:cs typeface="Arial" panose="020B0604020202020204" pitchFamily="34" charset="0"/>
            </a:endParaRPr>
          </a:p>
          <a:p>
            <a:pPr algn="r"/>
            <a:endParaRPr lang="fr-FR" sz="3200" b="1" dirty="0" smtClean="0">
              <a:solidFill>
                <a:srgbClr val="91131E"/>
              </a:solidFill>
              <a:latin typeface="Arial" panose="020B0604020202020204" pitchFamily="34" charset="0"/>
              <a:cs typeface="Arial" panose="020B0604020202020204" pitchFamily="34" charset="0"/>
            </a:endParaRPr>
          </a:p>
        </p:txBody>
      </p:sp>
      <p:sp>
        <p:nvSpPr>
          <p:cNvPr id="2" name="Rectangle 1"/>
          <p:cNvSpPr/>
          <p:nvPr/>
        </p:nvSpPr>
        <p:spPr>
          <a:xfrm>
            <a:off x="8940800" y="327079"/>
            <a:ext cx="203200" cy="381000"/>
          </a:xfrm>
          <a:prstGeom prst="rect">
            <a:avLst/>
          </a:prstGeom>
          <a:solidFill>
            <a:schemeClr val="tx1">
              <a:lumMod val="50000"/>
              <a:lumOff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 name="Rectangle 10"/>
          <p:cNvSpPr/>
          <p:nvPr/>
        </p:nvSpPr>
        <p:spPr>
          <a:xfrm>
            <a:off x="775649" y="2708920"/>
            <a:ext cx="173038" cy="173037"/>
          </a:xfrm>
          <a:prstGeom prst="rect">
            <a:avLst/>
          </a:prstGeom>
          <a:solidFill>
            <a:srgbClr val="81171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p>
        </p:txBody>
      </p:sp>
      <p:graphicFrame>
        <p:nvGraphicFramePr>
          <p:cNvPr id="7" name="Tableau 6"/>
          <p:cNvGraphicFramePr>
            <a:graphicFrameLocks noGrp="1"/>
          </p:cNvGraphicFramePr>
          <p:nvPr>
            <p:extLst>
              <p:ext uri="{D42A27DB-BD31-4B8C-83A1-F6EECF244321}">
                <p14:modId xmlns:p14="http://schemas.microsoft.com/office/powerpoint/2010/main" val="3506801889"/>
              </p:ext>
            </p:extLst>
          </p:nvPr>
        </p:nvGraphicFramePr>
        <p:xfrm>
          <a:off x="683569" y="1752600"/>
          <a:ext cx="7731088" cy="2065859"/>
        </p:xfrm>
        <a:graphic>
          <a:graphicData uri="http://schemas.openxmlformats.org/drawingml/2006/table">
            <a:tbl>
              <a:tblPr>
                <a:tableStyleId>{5C22544A-7EE6-4342-B048-85BDC9FD1C3A}</a:tableStyleId>
              </a:tblPr>
              <a:tblGrid>
                <a:gridCol w="4083504"/>
                <a:gridCol w="1823792"/>
                <a:gridCol w="1823792"/>
              </a:tblGrid>
              <a:tr h="806789">
                <a:tc>
                  <a:txBody>
                    <a:bodyPr/>
                    <a:lstStyle/>
                    <a:p>
                      <a:pPr algn="ctr" fontAlgn="b"/>
                      <a:r>
                        <a:rPr lang="fr-FR" sz="1400" b="1" u="none" strike="noStrike" dirty="0">
                          <a:solidFill>
                            <a:schemeClr val="bg1"/>
                          </a:solidFill>
                          <a:effectLst/>
                          <a:latin typeface="Arial" pitchFamily="34" charset="0"/>
                          <a:cs typeface="Arial" pitchFamily="34" charset="0"/>
                        </a:rPr>
                        <a:t>Contrats </a:t>
                      </a:r>
                      <a:endParaRPr lang="fr-FR" sz="1400" b="1" u="none" strike="noStrike" dirty="0" smtClean="0">
                        <a:solidFill>
                          <a:schemeClr val="bg1"/>
                        </a:solidFill>
                        <a:effectLst/>
                        <a:latin typeface="Arial" pitchFamily="34" charset="0"/>
                        <a:cs typeface="Arial" pitchFamily="34" charset="0"/>
                      </a:endParaRPr>
                    </a:p>
                    <a:p>
                      <a:pPr algn="ctr" fontAlgn="b"/>
                      <a:r>
                        <a:rPr lang="fr-FR" sz="1400" b="1" u="none" strike="noStrike" dirty="0" smtClean="0">
                          <a:solidFill>
                            <a:schemeClr val="bg1"/>
                          </a:solidFill>
                          <a:effectLst/>
                          <a:latin typeface="Arial" pitchFamily="34" charset="0"/>
                          <a:cs typeface="Arial" pitchFamily="34" charset="0"/>
                        </a:rPr>
                        <a:t>Période</a:t>
                      </a:r>
                      <a:r>
                        <a:rPr lang="fr-FR" sz="1400" b="1" u="none" strike="noStrike" baseline="0" dirty="0" smtClean="0">
                          <a:solidFill>
                            <a:schemeClr val="bg1"/>
                          </a:solidFill>
                          <a:effectLst/>
                          <a:latin typeface="Arial" pitchFamily="34" charset="0"/>
                          <a:cs typeface="Arial" pitchFamily="34" charset="0"/>
                        </a:rPr>
                        <a:t> du 1</a:t>
                      </a:r>
                      <a:r>
                        <a:rPr lang="fr-FR" sz="1400" b="1" u="none" strike="noStrike" baseline="30000" dirty="0" smtClean="0">
                          <a:solidFill>
                            <a:schemeClr val="bg1"/>
                          </a:solidFill>
                          <a:effectLst/>
                          <a:latin typeface="Arial" pitchFamily="34" charset="0"/>
                          <a:cs typeface="Arial" pitchFamily="34" charset="0"/>
                        </a:rPr>
                        <a:t>er</a:t>
                      </a:r>
                      <a:r>
                        <a:rPr lang="fr-FR" sz="1400" b="1" u="none" strike="noStrike" baseline="0" dirty="0" smtClean="0">
                          <a:solidFill>
                            <a:schemeClr val="bg1"/>
                          </a:solidFill>
                          <a:effectLst/>
                          <a:latin typeface="Arial" pitchFamily="34" charset="0"/>
                          <a:cs typeface="Arial" pitchFamily="34" charset="0"/>
                        </a:rPr>
                        <a:t> janvier au 31 décembre</a:t>
                      </a:r>
                      <a:endParaRPr lang="fr-FR" sz="1400" b="1" u="none" strike="noStrike" dirty="0" smtClean="0">
                        <a:solidFill>
                          <a:schemeClr val="bg1"/>
                        </a:solidFill>
                        <a:effectLst/>
                        <a:latin typeface="Arial" pitchFamily="34" charset="0"/>
                        <a:cs typeface="Arial" pitchFamily="34" charset="0"/>
                      </a:endParaRPr>
                    </a:p>
                    <a:p>
                      <a:pPr algn="ctr" fontAlgn="b"/>
                      <a:endParaRPr lang="fr-FR" sz="1100" b="1" i="0" u="none" strike="noStrike" dirty="0">
                        <a:solidFill>
                          <a:srgbClr val="FFFFFF"/>
                        </a:solidFill>
                        <a:effectLst/>
                        <a:latin typeface="Arial" pitchFamily="34" charset="0"/>
                        <a:cs typeface="Arial" pitchFamily="34" charset="0"/>
                      </a:endParaRPr>
                    </a:p>
                  </a:txBody>
                  <a:tcPr marL="9524" marR="9524" marT="95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1171E"/>
                    </a:solidFill>
                  </a:tcPr>
                </a:tc>
                <a:tc>
                  <a:txBody>
                    <a:bodyPr/>
                    <a:lstStyle/>
                    <a:p>
                      <a:pPr algn="ctr" fontAlgn="b"/>
                      <a:r>
                        <a:rPr lang="fr-FR" sz="1400" b="1" u="none" strike="noStrike" dirty="0" smtClean="0">
                          <a:solidFill>
                            <a:schemeClr val="bg1"/>
                          </a:solidFill>
                          <a:effectLst/>
                          <a:latin typeface="Arial" pitchFamily="34" charset="0"/>
                          <a:cs typeface="Arial" pitchFamily="34" charset="0"/>
                        </a:rPr>
                        <a:t>2018</a:t>
                      </a:r>
                      <a:endParaRPr lang="fr-FR" sz="1400" b="1" i="0" u="none" strike="noStrike" dirty="0">
                        <a:solidFill>
                          <a:schemeClr val="bg1"/>
                        </a:solidFill>
                        <a:effectLst/>
                        <a:latin typeface="Arial" pitchFamily="34" charset="0"/>
                        <a:cs typeface="Arial" pitchFamily="34" charset="0"/>
                      </a:endParaRPr>
                    </a:p>
                  </a:txBody>
                  <a:tcPr marL="9524" marR="9524"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1171E"/>
                    </a:solidFill>
                  </a:tcPr>
                </a:tc>
                <a:tc>
                  <a:txBody>
                    <a:bodyPr/>
                    <a:lstStyle/>
                    <a:p>
                      <a:pPr algn="ctr" fontAlgn="b"/>
                      <a:r>
                        <a:rPr lang="fr-FR" sz="1400" b="1" i="0" u="none" strike="noStrike" dirty="0" smtClean="0">
                          <a:solidFill>
                            <a:schemeClr val="bg1"/>
                          </a:solidFill>
                          <a:effectLst/>
                          <a:latin typeface="Arial" pitchFamily="34" charset="0"/>
                          <a:cs typeface="Arial" pitchFamily="34" charset="0"/>
                        </a:rPr>
                        <a:t>2019</a:t>
                      </a:r>
                    </a:p>
                  </a:txBody>
                  <a:tcPr marL="9524" marR="9524"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1171E"/>
                    </a:solidFill>
                  </a:tcPr>
                </a:tc>
              </a:tr>
              <a:tr h="662512">
                <a:tc>
                  <a:txBody>
                    <a:bodyPr/>
                    <a:lstStyle/>
                    <a:p>
                      <a:pPr algn="l" fontAlgn="b"/>
                      <a:r>
                        <a:rPr lang="fr-FR" sz="1400" b="1" u="none" strike="noStrike" dirty="0" smtClean="0">
                          <a:effectLst/>
                          <a:latin typeface="Arial" pitchFamily="34" charset="0"/>
                          <a:cs typeface="Arial" pitchFamily="34" charset="0"/>
                        </a:rPr>
                        <a:t>Nouveaux</a:t>
                      </a:r>
                      <a:r>
                        <a:rPr lang="fr-FR" sz="1400" b="1" u="none" strike="noStrike" baseline="0" dirty="0" smtClean="0">
                          <a:effectLst/>
                          <a:latin typeface="Arial" pitchFamily="34" charset="0"/>
                          <a:cs typeface="Arial" pitchFamily="34" charset="0"/>
                        </a:rPr>
                        <a:t> contrats</a:t>
                      </a:r>
                      <a:endParaRPr lang="fr-FR" sz="1400" b="1" i="0" u="none" strike="noStrike" dirty="0">
                        <a:solidFill>
                          <a:srgbClr val="000000"/>
                        </a:solidFill>
                        <a:effectLst/>
                        <a:latin typeface="Arial" pitchFamily="34" charset="0"/>
                        <a:cs typeface="Arial" pitchFamily="34" charset="0"/>
                      </a:endParaRPr>
                    </a:p>
                  </a:txBody>
                  <a:tcPr marL="9524" marR="9524"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r" defTabSz="457200" rtl="0" eaLnBrk="1" fontAlgn="b" latinLnBrk="0" hangingPunct="1">
                        <a:lnSpc>
                          <a:spcPct val="100000"/>
                        </a:lnSpc>
                        <a:spcBef>
                          <a:spcPts val="0"/>
                        </a:spcBef>
                        <a:spcAft>
                          <a:spcPts val="0"/>
                        </a:spcAft>
                        <a:buClrTx/>
                        <a:buSzTx/>
                        <a:buFontTx/>
                        <a:buNone/>
                        <a:tabLst/>
                        <a:defRPr/>
                      </a:pPr>
                      <a:endParaRPr lang="fr-FR" sz="1400" u="none" strike="noStrike" dirty="0" smtClean="0">
                        <a:effectLst/>
                        <a:latin typeface="Arial" pitchFamily="34" charset="0"/>
                        <a:cs typeface="Arial" pitchFamily="34" charset="0"/>
                      </a:endParaRPr>
                    </a:p>
                    <a:p>
                      <a:pPr algn="r" fontAlgn="b"/>
                      <a:r>
                        <a:rPr lang="fr-FR" sz="1400" u="none" strike="noStrike" dirty="0" smtClean="0">
                          <a:effectLst/>
                          <a:latin typeface="Arial" pitchFamily="34" charset="0"/>
                          <a:cs typeface="Arial" pitchFamily="34" charset="0"/>
                        </a:rPr>
                        <a:t>2734</a:t>
                      </a:r>
                    </a:p>
                  </a:txBody>
                  <a:tcPr marL="9524" marR="9524" marT="95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fr-FR" sz="1400" b="1" u="none" strike="noStrike" dirty="0" smtClean="0">
                          <a:solidFill>
                            <a:srgbClr val="00B050"/>
                          </a:solidFill>
                          <a:effectLst/>
                          <a:latin typeface="Arial" pitchFamily="34" charset="0"/>
                          <a:cs typeface="Arial" pitchFamily="34" charset="0"/>
                        </a:rPr>
                        <a:t>2903</a:t>
                      </a:r>
                    </a:p>
                  </a:txBody>
                  <a:tcPr marL="9524" marR="9524" marT="95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96558">
                <a:tc>
                  <a:txBody>
                    <a:bodyPr/>
                    <a:lstStyle/>
                    <a:p>
                      <a:pPr algn="l" fontAlgn="b"/>
                      <a:r>
                        <a:rPr lang="fr-FR" sz="1400" b="1" u="none" strike="noStrike" dirty="0" smtClean="0">
                          <a:effectLst/>
                          <a:latin typeface="Arial" pitchFamily="34" charset="0"/>
                          <a:cs typeface="Arial" pitchFamily="34" charset="0"/>
                        </a:rPr>
                        <a:t>Ruptures</a:t>
                      </a:r>
                      <a:endParaRPr lang="fr-FR" sz="1400" b="1" i="0" u="none" strike="noStrike" dirty="0">
                        <a:solidFill>
                          <a:srgbClr val="000000"/>
                        </a:solidFill>
                        <a:effectLst/>
                        <a:latin typeface="Arial" pitchFamily="34" charset="0"/>
                        <a:cs typeface="Arial" pitchFamily="34" charset="0"/>
                      </a:endParaRPr>
                    </a:p>
                  </a:txBody>
                  <a:tcPr marL="9524" marR="9524"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r" defTabSz="457200" rtl="0" eaLnBrk="1" fontAlgn="b" latinLnBrk="0" hangingPunct="1"/>
                      <a:r>
                        <a:rPr lang="fr-FR" sz="1400" b="0" i="0" u="none" strike="noStrike" kern="1200" dirty="0" smtClean="0">
                          <a:solidFill>
                            <a:srgbClr val="000000"/>
                          </a:solidFill>
                          <a:effectLst/>
                          <a:latin typeface="Arial" pitchFamily="34" charset="0"/>
                          <a:ea typeface="+mn-ea"/>
                          <a:cs typeface="Arial" pitchFamily="34" charset="0"/>
                        </a:rPr>
                        <a:t>812</a:t>
                      </a:r>
                      <a:endParaRPr lang="fr-FR" sz="1400" b="0" i="0" u="none" strike="noStrike" kern="1200" dirty="0">
                        <a:solidFill>
                          <a:srgbClr val="000000"/>
                        </a:solidFill>
                        <a:effectLst/>
                        <a:latin typeface="Arial" pitchFamily="34" charset="0"/>
                        <a:ea typeface="+mn-ea"/>
                        <a:cs typeface="Arial" pitchFamily="34" charset="0"/>
                      </a:endParaRPr>
                    </a:p>
                  </a:txBody>
                  <a:tcPr marL="9524" marR="9524" marT="95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457200" rtl="0" eaLnBrk="1" fontAlgn="b" latinLnBrk="0" hangingPunct="1"/>
                      <a:r>
                        <a:rPr lang="fr-FR" sz="1400" b="0" i="0" u="none" strike="noStrike" kern="1200" dirty="0" smtClean="0">
                          <a:solidFill>
                            <a:srgbClr val="000000"/>
                          </a:solidFill>
                          <a:effectLst/>
                          <a:latin typeface="Arial" pitchFamily="34" charset="0"/>
                          <a:ea typeface="+mn-ea"/>
                          <a:cs typeface="Arial" pitchFamily="34" charset="0"/>
                        </a:rPr>
                        <a:t>858</a:t>
                      </a:r>
                    </a:p>
                  </a:txBody>
                  <a:tcPr marL="9524" marR="9524" marT="95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8" name="Rectangle 7"/>
          <p:cNvSpPr/>
          <p:nvPr/>
        </p:nvSpPr>
        <p:spPr>
          <a:xfrm>
            <a:off x="1403648" y="3979947"/>
            <a:ext cx="6719958" cy="646331"/>
          </a:xfrm>
          <a:prstGeom prst="rect">
            <a:avLst/>
          </a:prstGeom>
        </p:spPr>
        <p:txBody>
          <a:bodyPr wrap="square">
            <a:spAutoFit/>
          </a:bodyPr>
          <a:lstStyle/>
          <a:p>
            <a:pPr algn="ctr"/>
            <a:r>
              <a:rPr lang="fr-FR" b="1" dirty="0"/>
              <a:t>Campagne </a:t>
            </a:r>
            <a:r>
              <a:rPr lang="fr-FR" b="1" dirty="0" smtClean="0"/>
              <a:t>2019 </a:t>
            </a:r>
            <a:r>
              <a:rPr lang="fr-FR" b="1" dirty="0" smtClean="0">
                <a:solidFill>
                  <a:srgbClr val="00B050"/>
                </a:solidFill>
              </a:rPr>
              <a:t>+ 6% </a:t>
            </a:r>
            <a:r>
              <a:rPr lang="fr-FR" b="1" dirty="0"/>
              <a:t>par rapport à </a:t>
            </a:r>
            <a:r>
              <a:rPr lang="fr-FR" b="1" dirty="0" smtClean="0"/>
              <a:t>2018 </a:t>
            </a:r>
            <a:r>
              <a:rPr lang="fr-FR" b="1" dirty="0"/>
              <a:t>( +13% par rapport à </a:t>
            </a:r>
            <a:r>
              <a:rPr lang="fr-FR" b="1" dirty="0" smtClean="0"/>
              <a:t>2017)</a:t>
            </a:r>
            <a:endParaRPr lang="fr-FR" dirty="0"/>
          </a:p>
          <a:p>
            <a:pPr algn="ctr"/>
            <a:endParaRPr lang="fr-FR" dirty="0"/>
          </a:p>
        </p:txBody>
      </p:sp>
      <p:sp>
        <p:nvSpPr>
          <p:cNvPr id="12" name="Rectangle 11"/>
          <p:cNvSpPr/>
          <p:nvPr/>
        </p:nvSpPr>
        <p:spPr>
          <a:xfrm>
            <a:off x="968444" y="5242856"/>
            <a:ext cx="7294857" cy="369332"/>
          </a:xfrm>
          <a:prstGeom prst="rect">
            <a:avLst/>
          </a:prstGeom>
        </p:spPr>
        <p:txBody>
          <a:bodyPr wrap="square">
            <a:spAutoFit/>
          </a:bodyPr>
          <a:lstStyle/>
          <a:p>
            <a:pPr algn="ctr"/>
            <a:r>
              <a:rPr lang="fr-FR" b="1" dirty="0" smtClean="0"/>
              <a:t>Taux de rupture 2019 : 29% (=2018)</a:t>
            </a:r>
            <a:endParaRPr lang="fr-FR" dirty="0"/>
          </a:p>
        </p:txBody>
      </p:sp>
      <p:sp>
        <p:nvSpPr>
          <p:cNvPr id="13" name="Rectangle 12"/>
          <p:cNvSpPr/>
          <p:nvPr/>
        </p:nvSpPr>
        <p:spPr>
          <a:xfrm>
            <a:off x="330495" y="5831792"/>
            <a:ext cx="8934896" cy="369332"/>
          </a:xfrm>
          <a:prstGeom prst="rect">
            <a:avLst/>
          </a:prstGeom>
        </p:spPr>
        <p:txBody>
          <a:bodyPr wrap="square">
            <a:spAutoFit/>
          </a:bodyPr>
          <a:lstStyle/>
          <a:p>
            <a:pPr algn="ctr"/>
            <a:r>
              <a:rPr lang="fr-FR" b="1" dirty="0" smtClean="0"/>
              <a:t>BATIMENT 38%, ALIMENTATION 24%, SERVICES 16%, REPARATION 15%, PRODUCTION 8%</a:t>
            </a:r>
            <a:endParaRPr lang="fr-FR" dirty="0"/>
          </a:p>
        </p:txBody>
      </p:sp>
      <p:sp>
        <p:nvSpPr>
          <p:cNvPr id="14" name="Rectangle 13"/>
          <p:cNvSpPr/>
          <p:nvPr/>
        </p:nvSpPr>
        <p:spPr>
          <a:xfrm>
            <a:off x="467545" y="4644003"/>
            <a:ext cx="8473255" cy="369332"/>
          </a:xfrm>
          <a:prstGeom prst="rect">
            <a:avLst/>
          </a:prstGeom>
          <a:ln>
            <a:solidFill>
              <a:schemeClr val="tx1"/>
            </a:solidFill>
          </a:ln>
        </p:spPr>
        <p:txBody>
          <a:bodyPr wrap="square">
            <a:spAutoFit/>
          </a:bodyPr>
          <a:lstStyle/>
          <a:p>
            <a:pPr algn="ctr"/>
            <a:r>
              <a:rPr lang="fr-FR" b="1" dirty="0" smtClean="0"/>
              <a:t>Nombre de contrats en cours au 31/12/2019 : 3784 (contre 3504 en 2019 soit </a:t>
            </a:r>
            <a:r>
              <a:rPr lang="fr-FR" b="1" dirty="0" smtClean="0">
                <a:solidFill>
                  <a:srgbClr val="00B050"/>
                </a:solidFill>
              </a:rPr>
              <a:t>+ 7,6%)</a:t>
            </a:r>
            <a:endParaRPr lang="fr-FR" b="1" dirty="0">
              <a:solidFill>
                <a:srgbClr val="00B050"/>
              </a:solidFill>
            </a:endParaRPr>
          </a:p>
        </p:txBody>
      </p:sp>
    </p:spTree>
    <p:extLst>
      <p:ext uri="{BB962C8B-B14F-4D97-AF65-F5344CB8AC3E}">
        <p14:creationId xmlns:p14="http://schemas.microsoft.com/office/powerpoint/2010/main" val="2746040367"/>
      </p:ext>
    </p:extLst>
  </p:cSld>
  <p:clrMapOvr>
    <a:masterClrMapping/>
  </p:clrMapOvr>
  <p:timing>
    <p:tnLst>
      <p:par>
        <p:cTn id="1" dur="indefinite" restart="never" nodeType="tmRoot"/>
      </p:par>
    </p:tnLst>
  </p:timing>
</p:sld>
</file>

<file path=ppt/theme/theme1.xml><?xml version="1.0" encoding="utf-8"?>
<a:theme xmlns:a="http://schemas.openxmlformats.org/drawingml/2006/main" name="1_Powerpoint CMA Isèr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3_Powerpoint CMA Isèr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6410</TotalTime>
  <Words>1531</Words>
  <Application>Microsoft Office PowerPoint</Application>
  <PresentationFormat>Affichage à l'écran (4:3)</PresentationFormat>
  <Paragraphs>456</Paragraphs>
  <Slides>25</Slides>
  <Notes>9</Notes>
  <HiddenSlides>0</HiddenSlides>
  <MMClips>0</MMClips>
  <ScaleCrop>false</ScaleCrop>
  <HeadingPairs>
    <vt:vector size="4" baseType="variant">
      <vt:variant>
        <vt:lpstr>Thème</vt:lpstr>
      </vt:variant>
      <vt:variant>
        <vt:i4>2</vt:i4>
      </vt:variant>
      <vt:variant>
        <vt:lpstr>Titres des diapositives</vt:lpstr>
      </vt:variant>
      <vt:variant>
        <vt:i4>25</vt:i4>
      </vt:variant>
    </vt:vector>
  </HeadingPairs>
  <TitlesOfParts>
    <vt:vector size="27" baseType="lpstr">
      <vt:lpstr>1_Powerpoint CMA Isère</vt:lpstr>
      <vt:lpstr>3_Powerpoint CMA Isère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CMA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Patricia MADDALENA</dc:creator>
  <cp:lastModifiedBy>Marjorie DURAFFOURG</cp:lastModifiedBy>
  <cp:revision>412</cp:revision>
  <cp:lastPrinted>2019-06-12T08:30:11Z</cp:lastPrinted>
  <dcterms:created xsi:type="dcterms:W3CDTF">2015-06-04T12:42:49Z</dcterms:created>
  <dcterms:modified xsi:type="dcterms:W3CDTF">2020-06-03T18:55:08Z</dcterms:modified>
</cp:coreProperties>
</file>